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51"/>
  </p:notesMasterIdLst>
  <p:sldIdLst>
    <p:sldId id="256" r:id="rId5"/>
    <p:sldId id="2145706119" r:id="rId6"/>
    <p:sldId id="2145706152" r:id="rId7"/>
    <p:sldId id="2145706150" r:id="rId8"/>
    <p:sldId id="2145706151" r:id="rId9"/>
    <p:sldId id="2145706121" r:id="rId10"/>
    <p:sldId id="2145706120" r:id="rId11"/>
    <p:sldId id="2145706122" r:id="rId12"/>
    <p:sldId id="2145706123" r:id="rId13"/>
    <p:sldId id="2145706124" r:id="rId14"/>
    <p:sldId id="2145706130" r:id="rId15"/>
    <p:sldId id="2145706131" r:id="rId16"/>
    <p:sldId id="2145706132" r:id="rId17"/>
    <p:sldId id="2145706133" r:id="rId18"/>
    <p:sldId id="2145706134" r:id="rId19"/>
    <p:sldId id="2145706135" r:id="rId20"/>
    <p:sldId id="2145706136" r:id="rId21"/>
    <p:sldId id="2145706137" r:id="rId22"/>
    <p:sldId id="2145706138" r:id="rId23"/>
    <p:sldId id="2145706140" r:id="rId24"/>
    <p:sldId id="2145706144" r:id="rId25"/>
    <p:sldId id="2145706154" r:id="rId26"/>
    <p:sldId id="2145706155" r:id="rId27"/>
    <p:sldId id="2145706141" r:id="rId28"/>
    <p:sldId id="2145706142" r:id="rId29"/>
    <p:sldId id="2145706143" r:id="rId30"/>
    <p:sldId id="332" r:id="rId31"/>
    <p:sldId id="2145706153" r:id="rId32"/>
    <p:sldId id="372" r:id="rId33"/>
    <p:sldId id="374" r:id="rId34"/>
    <p:sldId id="377" r:id="rId35"/>
    <p:sldId id="383" r:id="rId36"/>
    <p:sldId id="384" r:id="rId37"/>
    <p:sldId id="385" r:id="rId38"/>
    <p:sldId id="386" r:id="rId39"/>
    <p:sldId id="2145706146" r:id="rId40"/>
    <p:sldId id="2145706156" r:id="rId41"/>
    <p:sldId id="12008" r:id="rId42"/>
    <p:sldId id="320" r:id="rId43"/>
    <p:sldId id="2145706148" r:id="rId44"/>
    <p:sldId id="2145706108" r:id="rId45"/>
    <p:sldId id="2145706139" r:id="rId46"/>
    <p:sldId id="2145706149" r:id="rId47"/>
    <p:sldId id="2145706157" r:id="rId48"/>
    <p:sldId id="2145706145" r:id="rId49"/>
    <p:sldId id="214570614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3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5C71E-CE10-4548-BFDD-0FFA28A146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7B73B-F93B-D445-99B4-CAE8FB802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5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a table of contents  - not to expand on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D9B21A-F76B-054A-9F55-2F2E94B61F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4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728FE303-4881-E575-FF25-07419C847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DE19C5A-F5F2-0857-2B51-841284543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EC1F8E7-965A-F452-1D62-F76BDA7F6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3934A48-1EE8-3746-9022-081A592F3B3D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D1F1B-BCA9-43E0-9AA0-DD6D1692303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3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5E57-378C-721B-ED0D-88E9F3EAC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27BA0-51B7-B1AF-CBD2-38D9302BE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AE93-8D4F-2FE8-2098-4409ECF3E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2DFEF-2C36-161A-B4D4-2E7AE800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08BE3-33F7-761B-68F3-E78ECC0C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8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4406-1C74-EA5D-AE3C-77E2B4F1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2E81-67FE-C6A7-F459-604AFF559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89F4-12A7-013B-77F5-699C881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411A7-1357-A41A-AB50-22CE0A77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1157-4173-9EEE-63F1-3B8701B6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4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26E416-3967-AFF1-70FD-D5729BD95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90876-2848-9190-C4F8-4011BC476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0009B-16B8-6F56-F2A8-D73A5122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25672-94C9-18AB-79E6-9BC0A7FF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40632-8E88-C6DF-DF33-B5DA2DC0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7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2D7D-0136-443C-A3F9-290A26E62909}" type="datetimeFigureOut">
              <a:rPr lang="en-US" smtClean="0"/>
              <a:t>5/9/23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84C8-656A-4BEB-A8DC-B5A2466F0F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03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B80E-E7F1-74D6-6A34-F66637DDC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AFF3F-38BF-271D-58BF-E9A5F861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EB236-E7B7-1C78-FAC3-40D169F5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45776-269A-F7DA-3C0D-9EE27C9F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C719-A495-F5D3-EFD0-F0BB26E2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86D1-A92B-D775-8976-970BBCDE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0D3B9-13D2-1BE8-2FEB-64CDCF367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137F3-88DC-5F7D-A50F-3C61C846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3A541-092B-E416-C2CE-CD3C0541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3CB6-1DD7-AC9C-8599-0E775748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7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EB7C-A5B2-731C-B80C-00434175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35D48-25DE-1687-AA51-519AF2A7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A1691-C0DD-BE47-61E2-FE8560E5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2CCAF-95DC-FC90-BFA0-A3C6F103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CA1EC-851D-8E88-8380-91C6DBDA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B349-8323-9DFA-F3FD-C0C06C05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83F67-AFFC-2F52-A0E1-36870D9B3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18800-90C9-7FB7-1140-655D14D3C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C9208-6C68-1527-21C7-BD7FFBD2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F1665-DBFE-E9F7-4D13-3F82F7E3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E85E3-0E16-D8B6-A37D-AE4322B5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8F24-E1A5-DA12-DC58-33C9D126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C917D-1BFC-F0CA-D28E-B219A0F32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7E22F-A1AE-2887-2B03-DD36C6ABA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1FCEF-A713-4811-3E52-35E0698BA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CF83B-4041-5817-83F3-AEB39F3E3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7A36D-D4F0-61CE-9717-B29E22FC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29EDB-725E-6009-1DAD-97A05773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76C0A-ADCD-C20E-B573-0A33CAEE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6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902A-FABE-E1F9-5CE8-9FCEB07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0F988-54A7-7D33-EE73-08FE451E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D0571-AE6C-FEA0-515A-736985BB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0734B-6B13-1570-1D65-FF125574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84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44A72-CE5D-C8B5-FF38-685BBC58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0C9D2-1C06-2108-A4CB-3545567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0417E-A724-2A09-1DB4-62328F2D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1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5791-76AE-F714-1A6C-7CF6CF1E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110F9-8BDC-2D39-794E-97F08CC98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C0963-54B7-9E56-2525-D869173B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E9496-3C8F-8DC9-96EF-36B3482D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A6356-5814-4589-4648-36F2985B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7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5182-3D7F-6334-0C9F-05F89F31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AC6D-2266-7B18-C127-A7C92418E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DA2A7-6CFC-F5AD-E201-671A33422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8F488-F4A7-3AE0-5F13-04E0FDDB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7AA08-35FE-8E2F-16A4-4E1CA295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B8C7F-C8B1-5DEB-9E00-80F8E434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6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7441-F611-D3F0-25F8-B3D999BC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EE152-1939-8DB8-4DCA-EE875A17E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F3779-74E0-6404-5D0B-7BE2FBA5F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D950B-E34D-D0F2-1F93-3B9EDF4D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8F246-973D-A7DF-5DB4-EC90DF4E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47558-C057-E7C6-5B52-80C8459F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90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B9D-F24B-04D4-1C3E-F0BC635F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54626-FDF9-4C91-8AFB-674D9B852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D409-16D0-B5DB-66F1-BA0A844A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F04C4-8DF2-3185-BD96-3A7C71C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C566E-24AC-2FD9-BA2F-7F1DB50C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7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843B6-99CA-37EF-82F6-0C2242E81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E4458-0A3E-EDBD-1FFA-03AFC7266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C84-2510-D542-05A5-DFB0706E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197A8E-C0B5-184A-914A-7D0EC9533F9F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077C7-2758-A3FA-6974-EEC7BDC3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A2F93-CD2F-0804-F9A6-26A2AE6F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19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50FE1-C689-04D3-2F93-AC3E03CC2E9C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1B2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4655D66A-1DED-294D-600C-45BDEECE4A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b="0" i="0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35865D4F-6AAB-D477-FA93-198FAB5B23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08CC30-192A-9470-CCCF-AD4C8A5F5E5A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759B0-ECB7-8111-2D62-5F99750AF9C9}"/>
              </a:ext>
            </a:extLst>
          </p:cNvPr>
          <p:cNvSpPr/>
          <p:nvPr userDrawn="1"/>
        </p:nvSpPr>
        <p:spPr>
          <a:xfrm>
            <a:off x="313267" y="223839"/>
            <a:ext cx="10126133" cy="511175"/>
          </a:xfrm>
          <a:prstGeom prst="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A1FA7088-867B-D279-F342-83584653AD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1" y="195263"/>
            <a:ext cx="13504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8" y="230189"/>
            <a:ext cx="10125811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0F9C16-255A-EA3D-1E4D-4E467A9BA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9B4AC0-1701-3146-892C-000F32616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15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E0D64F-D2C7-4F59-AF4D-B16E735FC9D9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2AD0C527-9BA0-89D2-0A8E-FC13F1D42D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7E05EF50-BFA0-7668-F273-37A3E66875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6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92C98-3947-3BE2-142F-0C937BEDE961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2FC9AF99-1BAE-44A6-778C-F72AC00EA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1" y="188914"/>
            <a:ext cx="135043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7" y="230189"/>
            <a:ext cx="10091947" cy="461111"/>
          </a:xfrm>
          <a:solidFill>
            <a:srgbClr val="1B2C69"/>
          </a:solidFill>
          <a:ln>
            <a:noFill/>
          </a:ln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4706-49C4-E924-685B-39AFC3E91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7E6A45-42E6-CD4D-82E8-124F1E541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4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AB4540-6427-AD73-573E-B2C79FB9BCCE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D98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59B841CD-1552-27E1-E139-9FEB119574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6E14501-2B79-3193-FDB7-5D04228BE4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B2D25-0F00-D107-06F4-90D7106C21EA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3FF68-01A9-37C7-EDC4-E42A5D121E8C}"/>
              </a:ext>
            </a:extLst>
          </p:cNvPr>
          <p:cNvSpPr/>
          <p:nvPr userDrawn="1"/>
        </p:nvSpPr>
        <p:spPr>
          <a:xfrm>
            <a:off x="313267" y="223839"/>
            <a:ext cx="10126133" cy="511175"/>
          </a:xfrm>
          <a:prstGeom prst="rect">
            <a:avLst/>
          </a:prstGeom>
          <a:solidFill>
            <a:srgbClr val="D98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154A8030-4FD7-2531-798A-D185652BC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1" y="188914"/>
            <a:ext cx="135043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7" y="230189"/>
            <a:ext cx="10091947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ECE36C-02EB-62DB-44BA-DE3631113F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3856D1A-C9AC-4047-90FA-5ED840DE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7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3D2C-B216-1B4C-43F4-1486A850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9174C-0DB6-15C8-C5F7-4836C6C80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61EF3-D914-CA2C-9483-9A1B6BD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B33B1-CF5A-CA76-4C73-5ADB609F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B88B-38C9-D510-7683-C9C6A07A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36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0CD769-EDE2-0BDE-A34F-9619AF4320AD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DBAA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2F1F2C43-CB4F-732D-007C-0CA8FFF44B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5BA74FC2-1100-0FED-0A05-FD6F263B97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37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1F5C93-7E95-0441-A215-308362698576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066C5-DAFA-E8DF-5D84-8E97A9C72E5E}"/>
              </a:ext>
            </a:extLst>
          </p:cNvPr>
          <p:cNvSpPr/>
          <p:nvPr userDrawn="1"/>
        </p:nvSpPr>
        <p:spPr>
          <a:xfrm>
            <a:off x="313267" y="223839"/>
            <a:ext cx="10126133" cy="511175"/>
          </a:xfrm>
          <a:prstGeom prst="rect">
            <a:avLst/>
          </a:prstGeom>
          <a:solidFill>
            <a:srgbClr val="DBAA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0D982875-86A4-26CD-07AE-360DC3D27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188914"/>
            <a:ext cx="135043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7" y="230189"/>
            <a:ext cx="10091947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3F0D83-6026-C941-EB24-309693B1F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356458-EB6E-F247-9480-954EBC948F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726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673034-B838-9FD4-71E0-713F9436138F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9495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ED78A44B-6389-435A-90D6-2C599EC34E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30C766AA-3E96-27F8-ECE0-A629FC27E4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2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7E1A7-BAA1-E66F-11AA-0A05039FE664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46460-1D17-76FC-29D0-CC06C6AC56D1}"/>
              </a:ext>
            </a:extLst>
          </p:cNvPr>
          <p:cNvSpPr/>
          <p:nvPr userDrawn="1"/>
        </p:nvSpPr>
        <p:spPr>
          <a:xfrm>
            <a:off x="313267" y="223839"/>
            <a:ext cx="10126133" cy="511175"/>
          </a:xfrm>
          <a:prstGeom prst="rect">
            <a:avLst/>
          </a:prstGeom>
          <a:solidFill>
            <a:srgbClr val="95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E55EA782-EF10-23FC-0D03-1332BA0DC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301" y="188914"/>
            <a:ext cx="135043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7" y="230189"/>
            <a:ext cx="10091947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C45ECC-BFE1-5073-D01E-E42C78FF9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A13D67-DE5D-D14E-910E-0DE31D373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6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20985F-AC0A-9D1D-9ADF-BCAC70E52FB2}"/>
              </a:ext>
            </a:extLst>
          </p:cNvPr>
          <p:cNvSpPr/>
          <p:nvPr userDrawn="1"/>
        </p:nvSpPr>
        <p:spPr>
          <a:xfrm>
            <a:off x="313267" y="227014"/>
            <a:ext cx="8238067" cy="6397625"/>
          </a:xfrm>
          <a:prstGeom prst="rect">
            <a:avLst/>
          </a:prstGeom>
          <a:solidFill>
            <a:srgbClr val="8DB8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3F8D9EEE-C11B-AD64-5C3A-60C0F2975F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305425"/>
            <a:ext cx="21293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467" y="2625726"/>
            <a:ext cx="7112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7" y="3225800"/>
            <a:ext cx="7112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10600" y="227359"/>
            <a:ext cx="19304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0600267" y="227359"/>
            <a:ext cx="1286933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610600" y="1227666"/>
            <a:ext cx="327660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610600" y="3580869"/>
            <a:ext cx="327660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5A2AFE3-8FB9-8567-3455-30A6D93654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97467" y="5672139"/>
            <a:ext cx="7112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1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B09BF-5DAE-6C5F-0E88-641748C0D491}"/>
              </a:ext>
            </a:extLst>
          </p:cNvPr>
          <p:cNvSpPr/>
          <p:nvPr userDrawn="1"/>
        </p:nvSpPr>
        <p:spPr>
          <a:xfrm>
            <a:off x="313267" y="850900"/>
            <a:ext cx="115824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68B547-9A87-EB63-8E41-FEEAACD5AC8A}"/>
              </a:ext>
            </a:extLst>
          </p:cNvPr>
          <p:cNvSpPr/>
          <p:nvPr userDrawn="1"/>
        </p:nvSpPr>
        <p:spPr>
          <a:xfrm>
            <a:off x="313267" y="223839"/>
            <a:ext cx="10126133" cy="511175"/>
          </a:xfrm>
          <a:prstGeom prst="rect">
            <a:avLst/>
          </a:prstGeom>
          <a:solidFill>
            <a:srgbClr val="8BB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2" descr="S:\secretary\communications\Logo Library\DHHR Bureau logos\DHHR_2013_BPH_Version3.jpg">
            <a:extLst>
              <a:ext uri="{FF2B5EF4-FFF2-40B4-BE49-F238E27FC236}">
                <a16:creationId xmlns:a16="http://schemas.microsoft.com/office/drawing/2014/main" id="{D6698173-5FAC-6252-44C5-3E2E0F8DB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188914"/>
            <a:ext cx="135043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7" y="230189"/>
            <a:ext cx="10091947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109728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02A231-CA68-5A4D-EBD4-54E1FB7D7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6733" y="6356350"/>
            <a:ext cx="465667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E0140C-830F-4542-92BF-DE08104E1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456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AEC8-4DC5-464B-B492-7146A2105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C862C-D2ED-EB40-B86D-8FA35C118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79EC8-0A5A-9940-BAE6-29CE2279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D671E-9392-1945-9BE3-B580CC24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233D1-1B6A-B147-8605-E0139D53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B3BF-FF9D-3444-981A-1BFE7493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8CFC-0B7C-AC40-B5E1-AA2D1D24A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F2088-396E-8E41-8F8A-D1A4F8FE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C866C-7ADE-C846-A401-00C40787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73078-EC08-BE42-B8CA-623E4F3B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2443-4A91-BB43-B616-BF76FF09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BA166-93FB-0B4D-AB50-39B13792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30249-04BB-8C46-B74E-3909D535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FDB3-F628-294E-8984-A4957A62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F14A-62A7-5F41-928A-FB0566C5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3244-7B6E-9343-ACE7-1978F9A0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7B8C1-186D-6E41-A47F-D554EF952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F9EFB-AAA0-B648-BCC7-21C8F5817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36B4C-5A47-EC42-AD48-8B39CAC8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5EF87-6ED3-A547-9405-092E4630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99ECF-9F80-2C43-9503-7AB13C03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7FAA9-45F1-A916-DBDF-0DA46277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5312-F518-95E8-FDDC-E0541926A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16FC7-7387-5813-F6D0-EF97757DE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48F6-6EAA-4B75-A29A-E775534C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D9306-5757-0D06-400A-69842874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6BB15-BCF6-D798-698A-F4C883AF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90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E5DD-454F-AE49-BD19-ECFA8669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A5328-B77A-6842-A323-C9B21B9BE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F3C4F-A583-A245-A1A5-E37F680C9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4DC2F-9966-9746-A188-7FC6CF446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E3DC1-28FE-EA42-9F77-223DE07B1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D0266-C75A-8146-8121-86505E2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1C024-3489-9442-8666-DA2FE8AE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A320D-0138-9040-857D-F61661AA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72A9-35C2-F343-AA53-0561DB0A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6AA44-2F58-2742-98D0-30B2C616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8557D-6B70-384B-8C2E-C245CB4E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63ED1-0008-A24B-AB71-0B60CE19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5139D-73B8-6744-BA27-8BF0DF56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01288-F4B4-774E-AE11-7382A3C1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0304-DEDE-5F4A-8494-8F7281F2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CEAE1-B5A4-1845-BA61-D64B38BD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5F095-9E3D-A743-8FC6-BC796DBC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0F501-99CF-5F4C-815A-5F409910F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5B092-999B-0943-A011-994FC310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9B938-D671-FC43-9967-C24F5FD6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76296-F702-5E42-A56E-2A43B55F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2800-287A-134C-B36E-E6A2B5D7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B26C8-D162-D64D-BA09-ECCC7460E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C53CD-D1E6-B947-A194-425F5493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269FD-7FCA-304C-A45F-68376DB0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E61D9-76A6-6749-8B78-4DF148F0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3E05C-7247-7642-8E64-EDB651E2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1376-9538-7547-982B-2D930CEC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97B2E-B745-5246-B24A-35D6F052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D8559-7DD2-F744-AFDB-89BFDFB2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C5EF-0AE2-3548-8D55-E3B0FF34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558A9-3D7E-1244-99E7-8BAF9752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24861-3E71-1C42-A97D-FBC571BC1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BEF00-4058-AB4C-ACD4-A1313D422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F7759-45EA-8E4A-B54B-7707BFD0C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DC895-9C13-B54A-B4BB-F8D9344C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DB9E0-1ADE-124D-99C3-ED208CFF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2E605-B772-FB33-3C0B-3F7CD902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8A60D-2343-ED97-D0EC-D4FA742B9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50BFE-DECB-036E-8CC8-4463F2C11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1886B-3400-9384-2161-97815CE45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67B8BA-4F49-2895-C59A-6826DDF34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491DF-125D-3F27-F65B-8CC2D4A5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862E8-4B59-0C78-CAB4-EC7B4F2C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6F7D0-19D3-BDF3-1F73-E394BBDA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4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7A91-9466-2820-3F18-B7A6129A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393A5-BB0B-0705-A0F9-17C5CE7D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415B8-FEAC-C713-5B71-B9343406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5C0FB-FBB6-77A9-F8CA-95DB014D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E2B31-3020-C386-274D-9AF9A9EB9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BFDAF-13C8-43AB-AA41-3163C727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82E99-851E-066B-F094-04AD9497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F339-0DBC-ABC3-4A90-A873A18E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4E76-D7C0-7D5E-0543-2BE599D09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F38B2-A7D9-31F1-38E1-05C72E7BC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B6F5-6001-7E31-8C3A-E83A8976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98366-F163-07D1-04AB-3F212228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CA9DB-50C0-2F2A-C816-42831BCC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467D-6584-DE69-97F0-A85C0A35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FBC95A-23C1-3CE6-6868-E58BD366B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EC038-D371-C377-CC31-3EE3BF365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5DCB1-D3BF-66AD-BEAE-4B421A26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B5F26-9E5C-834A-9830-95388B49E49E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4DF45-5E5D-E904-9AE1-FD06DE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48452-9F28-DC57-66DE-901EBFB6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8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Relationship Id="rId22" Type="http://schemas.openxmlformats.org/officeDocument/2006/relationships/image" Target="../media/image9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emf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8.sv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2.sv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6.sv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A244B1-22E7-B596-56EF-899C0D21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5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D8AF3-5C81-28E7-4799-CC0F53C8E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EB03-413A-E69C-BD77-A44E56EAB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BA651-61F3-5B47-9D53-38B98CD131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8477D-7358-6C97-1376-2B1CBE37E12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7199" y="5746676"/>
            <a:ext cx="3349487" cy="86057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BDD3C71-612A-5968-5F66-021A2631C0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719461" y="5384606"/>
            <a:ext cx="1015340" cy="113287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9E9D217-EF98-8841-F0F7-D01257D0EBD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32069" y="5630853"/>
            <a:ext cx="645470" cy="59383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EF57F6E-CB55-F0A2-4C0E-01D9918F9C2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57199" y="387306"/>
            <a:ext cx="474425" cy="48321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8535ECD-7BB9-4013-F289-729A4AB2516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19161" y="250751"/>
            <a:ext cx="136555" cy="13655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AFEC728-2C3A-CA2F-9020-EFCB124D906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20946" y="454461"/>
            <a:ext cx="89453" cy="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3BD9B-8B7E-F3A9-9F36-4AD355AD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91B31-A8B6-0214-17BB-06F4A7881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C822C-082D-CD21-E776-61A85B9C7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7374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8E00-F047-FC46-B734-353BE43F56B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E73486-A430-9B80-32C4-2010CE569A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4347" y="5814909"/>
            <a:ext cx="2818338" cy="72410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C3BA0F-4D1E-7464-0058-FE1648AA3D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40002" y="5553675"/>
            <a:ext cx="927651" cy="103503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072151B-81F2-FD26-6AFE-7D5CB6C7A9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035192" y="5769354"/>
            <a:ext cx="589724" cy="54254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7B11A53-0078-5716-858D-40F3E6EBC58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85984" y="530091"/>
            <a:ext cx="504432" cy="51377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9498739-90EA-8510-E0AB-BD41C01BD72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35055" y="318984"/>
            <a:ext cx="172218" cy="1722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03B6921-5023-9BDE-4B1E-A19D4B8640D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36840" y="532633"/>
            <a:ext cx="112815" cy="1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FD4A5B-1130-1D9E-E681-ECCB753C13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4EE5BE1-BD73-0C60-EB33-6C18767100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1295-0592-D376-6A37-8EF47B7E3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F1FEED-071C-134D-8B04-D44BBDB8F7B9}" type="datetime1">
              <a:rPr lang="en-US" altLang="en-US"/>
              <a:pPr>
                <a:defRPr/>
              </a:pPr>
              <a:t>5/8/23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8BB81-CBF8-8A38-5A03-F95D06299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9B0C-33B9-C07F-672D-7610A390E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9FAD7F0-52FF-E54D-9F0E-3A602FA49D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73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marL="114300"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marL="1143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marL="1143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marL="1143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marL="1143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49A3A-79EE-0B4C-A0AF-69ED21AB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1FE30-94CA-9E42-B9E0-91D71F91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E2D7C-60FC-0541-880E-F26C547BF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418DF-2BCC-C241-B6A3-1F6D6E6C3BD4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F3D7-36A0-9947-A0F0-F8E7D265A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13246-B0D5-494A-866F-184677978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06A5-87CD-F54C-B271-75CAB5BE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9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covid-19/clinical-considerations/covid-19-vaccines-u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downloads/slides-2023-04-19/07-COVID-Twentyman-508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interim-considerations-us.html#not-immunocompromised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interim-considerations-us.html#not-immunocompromise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cdc.gov/vaccines/covid-19/clinical-considerations/interim-considerations-us.html#not-immunocompromised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interim-considerations-us.html#not-immunocompromise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59897/download" TargetMode="External"/><Relationship Id="rId2" Type="http://schemas.openxmlformats.org/officeDocument/2006/relationships/hyperlink" Target="https://www.cdc.gov/vaccines/covid-19/clinical-considerations/interim-considerations-us.html#not-immunocompromis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covid-19/clinical-considerations/interim-considerations-us.html#not-immunocompromis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covid-19/clinical-considerations/covid-19-vaccines-u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hcp/acip-recs/general-recs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jdfraustino@mail.wv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vaccines/talk-about-vaccines.html" TargetMode="External"/><Relationship Id="rId2" Type="http://schemas.openxmlformats.org/officeDocument/2006/relationships/hyperlink" Target="https://www.cdc.gov/vaccines/covid-19/hcp/engaging-patien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mailto:Krista.d.Capehart@wv.gov" TargetMode="External"/><Relationship Id="rId7" Type="http://schemas.openxmlformats.org/officeDocument/2006/relationships/hyperlink" Target="mailto:jic@wv.gov" TargetMode="External"/><Relationship Id="rId2" Type="http://schemas.openxmlformats.org/officeDocument/2006/relationships/hyperlink" Target="mailto:robert.l.wines@wv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jdfraustino@mail.wvu.edu" TargetMode="External"/><Relationship Id="rId5" Type="http://schemas.openxmlformats.org/officeDocument/2006/relationships/hyperlink" Target="mailto:jeffrey.j.neccuzi@wv.gov" TargetMode="External"/><Relationship Id="rId4" Type="http://schemas.openxmlformats.org/officeDocument/2006/relationships/hyperlink" Target="mailto:lmcostello@hsc.wvu.edu" TargetMode="External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67208/download" TargetMode="External"/><Relationship Id="rId2" Type="http://schemas.openxmlformats.org/officeDocument/2006/relationships/hyperlink" Target="https://www.fda.gov/media/167211/downloa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www.cdc.gov/vaccines/covid-19/clinical-considerations/covid-19-vaccines-u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da.gov/media/167208/download" TargetMode="External"/><Relationship Id="rId4" Type="http://schemas.openxmlformats.org/officeDocument/2006/relationships/hyperlink" Target="https://www.fda.gov/media/167211/downloa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acip/meetings/downloads/slides-2023-04-19/06-COVID-Oliver-5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c.gov/vaccines/covid-19/clinical-considerations/covid-19-vaccines-u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5A15D4-04CD-BB4E-EAC3-35B45C712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857561"/>
            <a:ext cx="12191999" cy="4252660"/>
          </a:xfrm>
        </p:spPr>
        <p:txBody>
          <a:bodyPr>
            <a:normAutofit fontScale="70000" lnSpcReduction="20000"/>
          </a:bodyPr>
          <a:lstStyle/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Bob Wines, CHP, CPM 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Division of Immunization Services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 DHHR Bureau for Public Health</a:t>
            </a:r>
          </a:p>
          <a:p>
            <a:pPr lvl="0">
              <a:spcBef>
                <a:spcPct val="0"/>
              </a:spcBef>
              <a:defRPr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Krista D. Capehart, PharmD, MS, BCACP,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FAPhA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 Board of Pharmacy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WVU School of Pharmacy</a:t>
            </a:r>
          </a:p>
          <a:p>
            <a:pPr lvl="0">
              <a:spcBef>
                <a:spcPct val="0"/>
              </a:spcBef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Lisa M. Costello, MD, MPH, FAAP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 State Medical Association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WVU School of Medicine</a:t>
            </a:r>
          </a:p>
          <a:p>
            <a:pPr lvl="0">
              <a:spcBef>
                <a:spcPct val="0"/>
              </a:spcBef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Jeff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Neccuzi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BS 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Division of Immunization Services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 DHHR Bureau for Public Health</a:t>
            </a:r>
          </a:p>
          <a:p>
            <a:pPr lvl="0">
              <a:spcBef>
                <a:spcPct val="0"/>
              </a:spcBef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  <a:t>Julia D. Fraustino, PhD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Public Interest Communication Research Laboratory (PIC Lab)</a:t>
            </a:r>
          </a:p>
          <a:p>
            <a:pPr lvl="0">
              <a:spcBef>
                <a:spcPct val="0"/>
              </a:spcBef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WVU College of Media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EE7C1-8AD9-D320-42EF-1446BC012546}"/>
              </a:ext>
            </a:extLst>
          </p:cNvPr>
          <p:cNvSpPr/>
          <p:nvPr/>
        </p:nvSpPr>
        <p:spPr>
          <a:xfrm>
            <a:off x="0" y="1057987"/>
            <a:ext cx="12192000" cy="6740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srgbClr val="FFFFFF"/>
                </a:solidFill>
                <a:latin typeface="Calibri Light" panose="020F0302020204030204"/>
              </a:rPr>
              <a:t>Spring 2023 COVID-19 Vaccination Updates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7AEB62-8944-3679-7AF0-41C3391B9C82}"/>
              </a:ext>
            </a:extLst>
          </p:cNvPr>
          <p:cNvSpPr/>
          <p:nvPr/>
        </p:nvSpPr>
        <p:spPr>
          <a:xfrm>
            <a:off x="5418249" y="364331"/>
            <a:ext cx="135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0B3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B3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2023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B31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9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682B-C30B-9F91-700F-FF29A97E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57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Essential summary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3E84-55B3-DE7E-DBDE-E39C9648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021" y="1493105"/>
            <a:ext cx="8890783" cy="38717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Most individuals 6 years and older who are not moderately or severely immunocompromised and have received 1 dose of a bivalent mRNA vaccine do not need any further vaccine doses at this time.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next section will detail specific situations for specific ages who are </a:t>
            </a:r>
            <a:r>
              <a:rPr lang="en-US" b="1" dirty="0"/>
              <a:t>not</a:t>
            </a:r>
            <a:r>
              <a:rPr lang="en-US" dirty="0"/>
              <a:t> immunocompromised.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Additional doses based on age and moderate-to-severe immunocompromise status will be discussed in the section on “Additional Dose(s)”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55D5C-3246-1D2D-C1D3-6F3003CBB62A}"/>
              </a:ext>
            </a:extLst>
          </p:cNvPr>
          <p:cNvSpPr txBox="1"/>
          <p:nvPr/>
        </p:nvSpPr>
        <p:spPr>
          <a:xfrm>
            <a:off x="4668910" y="620227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https://www.cdc.gov/vaccines/covid-19/clinical-considerations/covid-19-vaccines-us.html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2F4750F0-3247-7D41-EFBA-3E68E081C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2070" y="1493105"/>
            <a:ext cx="494617" cy="60453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985B22AD-9D84-A892-95AC-4AF39D7A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2070" y="3126734"/>
            <a:ext cx="494617" cy="60453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7B283AFA-A21C-632B-8520-2AEFFD66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2070" y="4229497"/>
            <a:ext cx="494617" cy="6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868362"/>
            <a:ext cx="10992255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mRNA COVID-19 Vaccines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CDD67-E29B-C399-90AC-0FE7ADEA8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Omicron (Bivalent)</a:t>
            </a:r>
          </a:p>
        </p:txBody>
      </p:sp>
    </p:spTree>
    <p:extLst>
      <p:ext uri="{BB962C8B-B14F-4D97-AF65-F5344CB8AC3E}">
        <p14:creationId xmlns:p14="http://schemas.microsoft.com/office/powerpoint/2010/main" val="99096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F521-92A7-3156-8063-135E048E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1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mRNA COVID-19 vaccines, bivalent</a:t>
            </a:r>
          </a:p>
        </p:txBody>
      </p:sp>
      <p:pic>
        <p:nvPicPr>
          <p:cNvPr id="4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6026C76B-B3B0-CF31-7566-93E081A6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47" y="1128737"/>
            <a:ext cx="8841942" cy="4798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69F76-0CBB-FCC4-0434-6C4714CD0932}"/>
              </a:ext>
            </a:extLst>
          </p:cNvPr>
          <p:cNvSpPr txBox="1"/>
          <p:nvPr/>
        </p:nvSpPr>
        <p:spPr>
          <a:xfrm>
            <a:off x="4240627" y="616679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https://www.cdc.gov/vaccines/acip/meetings/downloads/slides-2023-04-19/07-COVID-Twentyman-508.pdf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3493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76D2-D014-7025-FD76-3F8FEA88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Ages 6 months to 4 years</a:t>
            </a:r>
            <a:endParaRPr lang="en-US" dirty="0">
              <a:solidFill>
                <a:srgbClr val="F0B31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83A71F-8A28-4824-FCFB-E3F7DD6F2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252" y="1120925"/>
            <a:ext cx="9766800" cy="46161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65192-D93A-530F-6DBE-1F84FE38D783}"/>
              </a:ext>
            </a:extLst>
          </p:cNvPr>
          <p:cNvSpPr txBox="1"/>
          <p:nvPr/>
        </p:nvSpPr>
        <p:spPr>
          <a:xfrm>
            <a:off x="4049933" y="603828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sng" dirty="0">
                <a:effectLst/>
                <a:latin typeface="Arial" panose="020B0604020202020204" pitchFamily="34" charset="0"/>
                <a:hlinkClick r:id="rId3"/>
              </a:rPr>
              <a:t>https://www.cdc.gov/vaccines/covid-19/clinical-considerations/interim-considerations-us.html#not-immunocompromised</a:t>
            </a:r>
            <a:endParaRPr lang="en-US" sz="800" b="0" i="0" u="sng" dirty="0">
              <a:effectLst/>
              <a:latin typeface="Arial" panose="020B0604020202020204" pitchFamily="34" charset="0"/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9360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0215-779E-73D3-F542-277F78F8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57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 5 years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6C80E8E-ED8B-5C9C-7894-0E8FFC387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298" y="1001508"/>
            <a:ext cx="9591040" cy="48549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FF96E-E466-BEDE-B75F-E1A468FB233E}"/>
              </a:ext>
            </a:extLst>
          </p:cNvPr>
          <p:cNvSpPr txBox="1"/>
          <p:nvPr/>
        </p:nvSpPr>
        <p:spPr>
          <a:xfrm>
            <a:off x="4134338" y="606641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https://www.cdc.gov/vaccines/covid-19/clinical-considerations/interim-considerations-us.html#not-immunocompromised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5929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5E59-737A-0F79-FB0E-70AB1DC1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Ages 6-11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511D3-9DCA-2BA6-400C-FF29CA6585FD}"/>
              </a:ext>
            </a:extLst>
          </p:cNvPr>
          <p:cNvSpPr txBox="1"/>
          <p:nvPr/>
        </p:nvSpPr>
        <p:spPr>
          <a:xfrm>
            <a:off x="4074160" y="606924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https://www.cdc.gov/vaccines/covid-19/clinical-considerations/interim-considerations-us.html#not-immunocompromised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286A4F-46BB-8CF7-F69B-1AA347D5C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320" y="1202212"/>
            <a:ext cx="9761659" cy="4453576"/>
          </a:xfrm>
        </p:spPr>
      </p:pic>
    </p:spTree>
    <p:extLst>
      <p:ext uri="{BB962C8B-B14F-4D97-AF65-F5344CB8AC3E}">
        <p14:creationId xmlns:p14="http://schemas.microsoft.com/office/powerpoint/2010/main" val="188454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9A4-7045-1F7E-D7F2-EA9362F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Ages 12 years and older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AD4EB5-4DC7-49A2-D512-D6BC41C51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252" y="1197132"/>
            <a:ext cx="9907316" cy="446373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7737F-8455-4F6E-3A15-8A15939231A8}"/>
              </a:ext>
            </a:extLst>
          </p:cNvPr>
          <p:cNvSpPr txBox="1"/>
          <p:nvPr/>
        </p:nvSpPr>
        <p:spPr>
          <a:xfrm>
            <a:off x="3831883" y="605128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https://www.cdc.gov/vaccines/covid-19/clinical-considerations/interim-considerations-us.html#not-immunocompromised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19405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1670220"/>
            <a:ext cx="10992255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Novavax</a:t>
            </a:r>
          </a:p>
        </p:txBody>
      </p:sp>
    </p:spTree>
    <p:extLst>
      <p:ext uri="{BB962C8B-B14F-4D97-AF65-F5344CB8AC3E}">
        <p14:creationId xmlns:p14="http://schemas.microsoft.com/office/powerpoint/2010/main" val="228497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9A4-7045-1F7E-D7F2-EA9362F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Ages 12 years and 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680C8-7077-1237-7190-8C2A3B07B937}"/>
              </a:ext>
            </a:extLst>
          </p:cNvPr>
          <p:cNvSpPr txBox="1"/>
          <p:nvPr/>
        </p:nvSpPr>
        <p:spPr>
          <a:xfrm>
            <a:off x="4100275" y="602224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https://www.cdc.gov/vaccines/covid-19/clinical-considerations/interim-considerations-us.html#not-immunocompromised</a:t>
            </a:r>
            <a:endParaRPr lang="en-US" sz="800" dirty="0"/>
          </a:p>
          <a:p>
            <a:r>
              <a:rPr lang="en-US" sz="800" dirty="0"/>
              <a:t>Novavax EUA Fact Sheet </a:t>
            </a:r>
            <a:r>
              <a:rPr lang="en-US" sz="800" dirty="0">
                <a:hlinkClick r:id="rId3"/>
              </a:rPr>
              <a:t>https://www.fda.gov/media/159897/download</a:t>
            </a:r>
            <a:endParaRPr lang="en-US" sz="800" b="1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18B130B-07F1-1B93-FDAA-2B2D6C097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29" y="1000132"/>
            <a:ext cx="10401429" cy="338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BBA103-4E1F-B094-5384-6DD5E994A737}"/>
              </a:ext>
            </a:extLst>
          </p:cNvPr>
          <p:cNvSpPr txBox="1"/>
          <p:nvPr/>
        </p:nvSpPr>
        <p:spPr>
          <a:xfrm>
            <a:off x="648057" y="4329560"/>
            <a:ext cx="11233510" cy="134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Novavax remains authorized for a 2 dose primary series for individuals ages 12 years and older separated by 3-8 weeks. </a:t>
            </a:r>
          </a:p>
          <a:p>
            <a:pPr marL="171450" indent="-17145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 booster dose in limited situations to people ages 18 years and older who previously completed primary vaccination using any FDA-approved or FDA-authorized COVID-19 vaccine; have not received any previous booster dose(s); and are unable (i.e., mRNA vaccine contraindicated or not available) or unwilling to receive an mRNA vaccine and would otherwise not receive a booster dose. The monovalent Novavax booster dose is administered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 least 6 months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after completion of any primary series.</a:t>
            </a:r>
          </a:p>
        </p:txBody>
      </p:sp>
    </p:spTree>
    <p:extLst>
      <p:ext uri="{BB962C8B-B14F-4D97-AF65-F5344CB8AC3E}">
        <p14:creationId xmlns:p14="http://schemas.microsoft.com/office/powerpoint/2010/main" val="99020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1670220"/>
            <a:ext cx="10992255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Additional Dose(s)</a:t>
            </a:r>
          </a:p>
        </p:txBody>
      </p:sp>
    </p:spTree>
    <p:extLst>
      <p:ext uri="{BB962C8B-B14F-4D97-AF65-F5344CB8AC3E}">
        <p14:creationId xmlns:p14="http://schemas.microsoft.com/office/powerpoint/2010/main" val="69773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358" y="217691"/>
            <a:ext cx="9144000" cy="1027450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CDD67-E29B-C399-90AC-0FE7ADEA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968" y="1885906"/>
            <a:ext cx="11564039" cy="3905741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</a:pPr>
            <a:r>
              <a:rPr lang="en-US" sz="2800" b="1" dirty="0"/>
              <a:t>General Overview </a:t>
            </a:r>
            <a:r>
              <a:rPr lang="en-US" sz="2800" dirty="0"/>
              <a:t>(WV HAN #212, memo) </a:t>
            </a:r>
            <a:r>
              <a:rPr lang="en-US" sz="1800" dirty="0">
                <a:solidFill>
                  <a:srgbClr val="F0B31C"/>
                </a:solidFill>
              </a:rPr>
              <a:t>[Bob Wines]    </a:t>
            </a:r>
          </a:p>
          <a:p>
            <a:pPr algn="l">
              <a:spcAft>
                <a:spcPts val="1200"/>
              </a:spcAft>
            </a:pPr>
            <a:r>
              <a:rPr lang="en-US" sz="2800" b="1" dirty="0"/>
              <a:t>Updates on COVID-19 Vaccines </a:t>
            </a:r>
            <a:r>
              <a:rPr lang="en-US" sz="2800" dirty="0"/>
              <a:t>(eligibility, recs, clinical considerations) </a:t>
            </a:r>
            <a:r>
              <a:rPr lang="en-US" sz="1800" dirty="0">
                <a:solidFill>
                  <a:srgbClr val="F0B31C"/>
                </a:solidFill>
              </a:rPr>
              <a:t>[Dr. Krista Capehart &amp; Dr. Lisa Costello]</a:t>
            </a:r>
          </a:p>
          <a:p>
            <a:pPr algn="l">
              <a:spcAft>
                <a:spcPts val="1200"/>
              </a:spcAft>
            </a:pPr>
            <a:r>
              <a:rPr lang="en-US" sz="2800" b="1" dirty="0"/>
              <a:t>Other Logistics </a:t>
            </a:r>
            <a:r>
              <a:rPr lang="en-US" sz="2800" dirty="0"/>
              <a:t>(documenting wastage, transport reminders) </a:t>
            </a:r>
            <a:r>
              <a:rPr lang="en-US" sz="1800" dirty="0">
                <a:solidFill>
                  <a:srgbClr val="F0B31C"/>
                </a:solidFill>
              </a:rPr>
              <a:t>[Jeff </a:t>
            </a:r>
            <a:r>
              <a:rPr lang="en-US" sz="1800" dirty="0" err="1">
                <a:solidFill>
                  <a:srgbClr val="F0B31C"/>
                </a:solidFill>
              </a:rPr>
              <a:t>Neccuzi</a:t>
            </a:r>
            <a:r>
              <a:rPr lang="en-US" sz="1800" dirty="0">
                <a:solidFill>
                  <a:srgbClr val="F0B31C"/>
                </a:solidFill>
              </a:rPr>
              <a:t>]</a:t>
            </a:r>
            <a:r>
              <a:rPr lang="en-US" sz="1800" dirty="0"/>
              <a:t>   </a:t>
            </a:r>
          </a:p>
          <a:p>
            <a:pPr algn="l">
              <a:spcAft>
                <a:spcPts val="1200"/>
              </a:spcAft>
            </a:pPr>
            <a:r>
              <a:rPr lang="en-US" sz="2800" b="1" dirty="0"/>
              <a:t>Data-driven Communication </a:t>
            </a:r>
            <a:r>
              <a:rPr lang="en-US" sz="2800" dirty="0"/>
              <a:t>(recs &amp; resources) </a:t>
            </a:r>
            <a:r>
              <a:rPr lang="en-US" sz="1800" dirty="0">
                <a:solidFill>
                  <a:srgbClr val="F0B31C"/>
                </a:solidFill>
              </a:rPr>
              <a:t>[Dr. Julia Fraustino]</a:t>
            </a:r>
          </a:p>
          <a:p>
            <a:pPr algn="l"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C0CDB607-350D-CFD7-621B-E5E23D9A1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8581" y="1925662"/>
            <a:ext cx="323533" cy="395430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096F9F9C-446A-0F4B-52EC-463449D21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8580" y="2608741"/>
            <a:ext cx="323533" cy="395430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49BBA2D6-6A1B-D8F5-CC91-3318818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8580" y="3641061"/>
            <a:ext cx="323533" cy="395430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B5C3DFCA-EDAC-6090-CC63-11C1D0406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8579" y="4277951"/>
            <a:ext cx="323533" cy="3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13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953B-9E92-5218-AC74-286FAF66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Ages 65 years and older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CF913-90D4-346B-61B9-C39B7FC72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79" y="1325563"/>
            <a:ext cx="107347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People 65 years and older MAY receive 1 additional Omicron (bivalent) COVID-19 mRNA vaccine if it has been at least 4 months after their first bivalent mRNA dose.</a:t>
            </a:r>
          </a:p>
          <a:p>
            <a:endParaRPr lang="en-US" sz="3200" dirty="0"/>
          </a:p>
          <a:p>
            <a:pPr marL="457200" lvl="1" indent="0">
              <a:buNone/>
            </a:pPr>
            <a:r>
              <a:rPr lang="en-US" sz="2800" dirty="0"/>
              <a:t>What should this be based upon?</a:t>
            </a:r>
          </a:p>
          <a:p>
            <a:pPr lvl="2"/>
            <a:r>
              <a:rPr lang="en-US" sz="2400" dirty="0"/>
              <a:t>Clinical judgment of a healthcare provider</a:t>
            </a:r>
          </a:p>
          <a:p>
            <a:pPr lvl="2"/>
            <a:r>
              <a:rPr lang="en-US" sz="2400" dirty="0"/>
              <a:t>Person’s risk of severe COVID-19 due to presence of underlying medical conditional and age</a:t>
            </a:r>
          </a:p>
          <a:p>
            <a:pPr lvl="2"/>
            <a:r>
              <a:rPr lang="en-US" sz="2400" dirty="0"/>
              <a:t>Personal preference and circumstance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DB57E-440E-A189-80F6-362B4DAA1EB8}"/>
              </a:ext>
            </a:extLst>
          </p:cNvPr>
          <p:cNvSpPr txBox="1"/>
          <p:nvPr/>
        </p:nvSpPr>
        <p:spPr>
          <a:xfrm>
            <a:off x="4490720" y="595095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/>
                <a:hlinkClick r:id="rId2"/>
              </a:rPr>
              <a:t>https://www.cdc.gov/vaccines/covid-19/clinical-considerations/interim-considerations-us.html#not-immunocompromised</a:t>
            </a:r>
            <a:endParaRPr lang="en-US" sz="800" dirty="0">
              <a:latin typeface="Calibri" panose="020F0502020204030204"/>
            </a:endParaRPr>
          </a:p>
          <a:p>
            <a:endParaRPr lang="en-US" sz="800" dirty="0">
              <a:latin typeface="Calibri" panose="020F0502020204030204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BF5E5938-C127-EC87-3F44-AF01052B7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195" y="1325563"/>
            <a:ext cx="494617" cy="60453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32A82403-1B4C-28FD-D4E8-16DFB18E2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080" y="3292756"/>
            <a:ext cx="341142" cy="4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8280-EBA1-0DA4-6F20-29EEB536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95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Immunocompromised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25D9-3FA5-1DAA-BE16-38748CD90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661" y="1325562"/>
            <a:ext cx="10321966" cy="4598159"/>
          </a:xfrm>
        </p:spPr>
        <p:txBody>
          <a:bodyPr>
            <a:normAutofit fontScale="6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400" dirty="0">
                <a:effectLst/>
                <a:latin typeface="Helvetica Neue" panose="02000503000000020004" pitchFamily="2" charset="0"/>
              </a:rPr>
              <a:t>People ages </a:t>
            </a:r>
            <a:r>
              <a:rPr lang="en-US" sz="3400" b="1" dirty="0">
                <a:effectLst/>
                <a:latin typeface="Helvetica Neue" panose="02000503000000020004" pitchFamily="2" charset="0"/>
              </a:rPr>
              <a:t>6 months–4 years </a:t>
            </a:r>
            <a:r>
              <a:rPr lang="en-US" sz="3400" dirty="0">
                <a:effectLst/>
                <a:latin typeface="Helvetica Neue" panose="02000503000000020004" pitchFamily="2" charset="0"/>
              </a:rPr>
              <a:t>who are moderately or severely immunocompromised have the option to receive </a:t>
            </a:r>
            <a:r>
              <a:rPr lang="en-US" sz="3400" b="1" dirty="0">
                <a:effectLst/>
                <a:latin typeface="Helvetica Neue" panose="02000503000000020004" pitchFamily="2" charset="0"/>
              </a:rPr>
              <a:t>1 additional dose of a homologous bivalent</a:t>
            </a:r>
            <a:r>
              <a:rPr lang="en-US" sz="3400" dirty="0">
                <a:effectLst/>
                <a:latin typeface="Helvetica Neue" panose="02000503000000020004" pitchFamily="2" charset="0"/>
              </a:rPr>
              <a:t> mRNA vaccine at least 2 months following the last recommended bivalent mRNA COVID-19 vaccine dose.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400" dirty="0"/>
              <a:t>People ages </a:t>
            </a:r>
            <a:r>
              <a:rPr lang="en-US" sz="3400" b="1" dirty="0"/>
              <a:t>5 years and older </a:t>
            </a:r>
            <a:r>
              <a:rPr lang="en-US" sz="3400" dirty="0"/>
              <a:t>who are moderately to severely immunocompromised and previously received an Omicron (bivalent) mRNA dose may receive an additional Omicron (bivalent) mRNA dose at least 2 months after the last bivalent dose. </a:t>
            </a:r>
            <a:endParaRPr lang="en-US" sz="3400" dirty="0">
              <a:effectLst/>
              <a:latin typeface="Helvetica Neue" panose="02000503000000020004" pitchFamily="2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3400" b="1" dirty="0"/>
              <a:t>Then, for all ages 6 months and older </a:t>
            </a:r>
            <a:r>
              <a:rPr lang="en-US" sz="3400" dirty="0"/>
              <a:t>who are moderately-severely immunocompromised, healthcare providers can determine the need for additional Omicron (bivalent) mRNA doses as needed at least 2 months apart based on the level of immunocompromise for conditions such as stem cell transplant, CAR-T therapy, B-cell depletion, and others.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400" dirty="0"/>
              <a:t>The immunocompromised patient determination remains a self-attestation and does not require additional documentation.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4FF81-A4E7-F787-1291-88D394328E28}"/>
              </a:ext>
            </a:extLst>
          </p:cNvPr>
          <p:cNvSpPr txBox="1"/>
          <p:nvPr/>
        </p:nvSpPr>
        <p:spPr>
          <a:xfrm>
            <a:off x="4274233" y="606924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hlinkClick r:id="rId2"/>
              </a:rPr>
              <a:t>https://www.cdc.gov/vaccines/covid-19/clinical-considerations/covid-19-vaccines-us.html</a:t>
            </a:r>
            <a:endParaRPr lang="en-US" sz="800" dirty="0">
              <a:latin typeface="Arial" panose="020B0604020202020204" pitchFamily="34" charset="0"/>
            </a:endParaRPr>
          </a:p>
          <a:p>
            <a:endParaRPr lang="en-US" sz="800" b="1" dirty="0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CAD32867-97FD-DB94-E06E-0ED347CA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1741" y="1325563"/>
            <a:ext cx="407867" cy="498504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2DF958BD-A5BB-6352-26EB-4DC4E98B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1740" y="2465122"/>
            <a:ext cx="407867" cy="498504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412CFFA3-91E5-40D3-C006-963A2CF77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1740" y="3409123"/>
            <a:ext cx="407867" cy="498504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30A6537-6B87-A8B3-5A94-D79DB02D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5048" y="4840231"/>
            <a:ext cx="407867" cy="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7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1670220"/>
            <a:ext cx="10992255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Additional Clinical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4723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72C1-E7DE-95E8-4FD9-AE142AF7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66" y="-26504"/>
            <a:ext cx="10992678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Staying Up-to-Date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E7A1-D3BF-D627-81C9-9E8A79E1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60" y="1325563"/>
            <a:ext cx="10992678" cy="45951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It is </a:t>
            </a:r>
            <a:r>
              <a:rPr lang="en-US" b="1" dirty="0"/>
              <a:t>recommended that everyone ages 6 months and older stays up-to-date on COVID-19 vaccination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Everyone ages 6 years and older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UTD when receive 1 updated Pfizer-BioNTech or Moderna COVID-19 vaccine.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Children ages 6 months - 5 years who got the Pfizer COVID-19 vaccine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UTD if: 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Ages 6 months - 4 years and get 3 COVID-19 vaccine doses, including at least 1 updated Omicron (bivalent) COVID-19 vaccine dose.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 5 years and get at least 1 updated Omicron (bivalent) COVID-19 vaccine dose. 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Children ages 6 months - 5 years who got the Moderna COVID-19 vaccine</a:t>
            </a:r>
          </a:p>
          <a:p>
            <a:pPr marL="457200" lvl="1" fontAlgn="base"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UTD when get 2 Moderna COVID-19 vaccine doses, including at least 1 updated COVID-19 vaccine dose.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who are unable or choose not to get an mRNA vaccine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UTD when get the Novavax COVID-19 vaccine doses approved for the age group.</a:t>
            </a:r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7DA43179-D245-0D92-B67A-4912E33CB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636" y="1962339"/>
            <a:ext cx="311816" cy="381108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2692050C-D3F2-3699-0417-4DB061B4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636" y="2615169"/>
            <a:ext cx="311816" cy="381108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22FE449B-6233-1251-19A3-0872D722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636" y="4026845"/>
            <a:ext cx="311816" cy="381108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AC675FC2-675F-C70B-5FDD-39A093A4C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636" y="4852243"/>
            <a:ext cx="311816" cy="381108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1706FE01-F22D-F35D-60FF-A65DC1915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636" y="1312311"/>
            <a:ext cx="311816" cy="3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9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63C5-AC60-AAFE-3AE6-07E8DB0E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Anticipated side effects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04DE2-8215-C3BE-A435-745C5BD3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522" y="1956945"/>
            <a:ext cx="10853200" cy="4351338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en-US" dirty="0"/>
              <a:t>Anticipated </a:t>
            </a:r>
            <a:r>
              <a:rPr lang="en-US" b="1" dirty="0"/>
              <a:t>s</a:t>
            </a:r>
            <a:r>
              <a:rPr lang="en-US" b="1" i="0" u="none" baseline="0" dirty="0"/>
              <a:t>ide </a:t>
            </a:r>
            <a:r>
              <a:rPr lang="en-US" b="1" dirty="0"/>
              <a:t>e</a:t>
            </a:r>
            <a:r>
              <a:rPr lang="en-US" b="1" i="0" u="none" baseline="0" dirty="0"/>
              <a:t>ffects </a:t>
            </a:r>
            <a:r>
              <a:rPr lang="en-US" b="0" i="0" u="none" baseline="0" dirty="0"/>
              <a:t>(children, adolescents, and adults): </a:t>
            </a:r>
          </a:p>
          <a:p>
            <a:pPr lvl="1">
              <a:spcAft>
                <a:spcPts val="400"/>
              </a:spcAft>
            </a:pPr>
            <a:r>
              <a:rPr lang="en-US" dirty="0">
                <a:effectLst/>
              </a:rPr>
              <a:t>Local: pain, swelling, erythema at the injection site</a:t>
            </a:r>
          </a:p>
          <a:p>
            <a:pPr lvl="1">
              <a:spcAft>
                <a:spcPts val="400"/>
              </a:spcAft>
            </a:pPr>
            <a:r>
              <a:rPr lang="en-US" dirty="0">
                <a:effectLst/>
              </a:rPr>
              <a:t>Systemic: fever, fatigue, headache, chills, myalgia, arthralgia, lymphadenopathy</a:t>
            </a:r>
            <a:endParaRPr lang="en-US" b="0" i="0" u="none" strike="sngStrike" baseline="0" dirty="0"/>
          </a:p>
          <a:p>
            <a:r>
              <a:rPr lang="en-US" sz="2400" b="1" dirty="0"/>
              <a:t>Younger children (6 months through 5 years):</a:t>
            </a:r>
          </a:p>
          <a:p>
            <a:pPr lvl="1"/>
            <a:r>
              <a:rPr lang="en-US" dirty="0"/>
              <a:t>Local: pain, tenderness at the injection site</a:t>
            </a:r>
          </a:p>
          <a:p>
            <a:pPr lvl="1"/>
            <a:r>
              <a:rPr lang="en-US" dirty="0"/>
              <a:t>Systemic: fatigue, irritability/crying and drowsiness/sleepiness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6AD0CB5C-DE48-BDDA-06DA-C8FA565D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1317" y="1956945"/>
            <a:ext cx="494617" cy="6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A849-A8FA-BBF8-0EA5-EB7DFD0B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51" y="143571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F0B31C"/>
                </a:solidFill>
              </a:rPr>
              <a:t>Coadministration (Multiple Vaccine Administration Simultaneously)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457FA-E713-2BE6-E27B-C5B3FE3EE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351" y="1415952"/>
            <a:ext cx="1073951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cs typeface="Arial" panose="020B0604020202020204" pitchFamily="34" charset="0"/>
              </a:rPr>
              <a:t>Routine administration of all age-appropriate doses of vaccines </a:t>
            </a:r>
            <a:r>
              <a:rPr lang="en-US" sz="2600" b="1" dirty="0">
                <a:cs typeface="Arial" panose="020B0604020202020204" pitchFamily="34" charset="0"/>
              </a:rPr>
              <a:t>simultaneously</a:t>
            </a:r>
            <a:r>
              <a:rPr lang="en-US" sz="2600" dirty="0">
                <a:cs typeface="Arial" panose="020B0604020202020204" pitchFamily="34" charset="0"/>
              </a:rPr>
              <a:t> is recommended as CDC best practice (for people with no specific contraindications). 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cs typeface="Arial" panose="020B0604020202020204" pitchFamily="34" charset="0"/>
              </a:rPr>
              <a:t>COVID-19 vaccines may be administered without regard to timing of other vaccines. This includes administration of COVID-19 vaccine and other vaccines at the same visit.</a:t>
            </a:r>
          </a:p>
          <a:p>
            <a:pPr marL="0" indent="0">
              <a:buNone/>
            </a:pPr>
            <a:r>
              <a:rPr lang="en-US" sz="2600" dirty="0">
                <a:effectLst/>
                <a:cs typeface="Arial" panose="020B0604020202020204" pitchFamily="34" charset="0"/>
              </a:rPr>
              <a:t>If multiple vaccines are administered at a single visit, administer each injection in a different injection site, according to recommendations by age.</a:t>
            </a:r>
          </a:p>
          <a:p>
            <a:pPr marL="0" indent="0">
              <a:buNone/>
            </a:pPr>
            <a:r>
              <a:rPr lang="en-US" sz="2600" dirty="0"/>
              <a:t>Providers should </a:t>
            </a:r>
            <a:r>
              <a:rPr lang="en-US" sz="2600" b="1" dirty="0"/>
              <a:t>offer vaccines that a patient is eligible/due for and COVID-19 vaccine at the same visit</a:t>
            </a:r>
            <a:r>
              <a:rPr lang="en-US" sz="2600" dirty="0"/>
              <a:t>, if/as eligible. </a:t>
            </a:r>
          </a:p>
          <a:p>
            <a:pPr lvl="1"/>
            <a:r>
              <a:rPr lang="en-US" sz="2200" dirty="0"/>
              <a:t>There </a:t>
            </a:r>
            <a:r>
              <a:rPr lang="en-US" sz="2200" b="1" dirty="0"/>
              <a:t>are</a:t>
            </a:r>
            <a:r>
              <a:rPr lang="en-US" sz="2200" dirty="0"/>
              <a:t> additional considerations if administering an </a:t>
            </a:r>
            <a:r>
              <a:rPr lang="en-US" sz="2200" dirty="0" err="1"/>
              <a:t>orthopoxvirus</a:t>
            </a:r>
            <a:r>
              <a:rPr lang="en-US" sz="2200" dirty="0"/>
              <a:t> (</a:t>
            </a:r>
            <a:r>
              <a:rPr lang="en-US" sz="2200" dirty="0" err="1"/>
              <a:t>Mpox</a:t>
            </a:r>
            <a:r>
              <a:rPr lang="en-US" sz="2200" dirty="0"/>
              <a:t>) vaccine (see Clinical Considerations).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88F92-29A9-31C0-D032-CEBB36008E2F}"/>
              </a:ext>
            </a:extLst>
          </p:cNvPr>
          <p:cNvSpPr txBox="1"/>
          <p:nvPr/>
        </p:nvSpPr>
        <p:spPr>
          <a:xfrm>
            <a:off x="4261338" y="599443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https://www.cdc.gov/vaccines/hcp/acip-recs/general-recs/index.htm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50BB9D79-F3D6-BEB6-E857-0B26843E3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280" y="1469134"/>
            <a:ext cx="407867" cy="498504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179F4BE5-6DC5-48A9-EC5E-217CD48B8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280" y="3249605"/>
            <a:ext cx="407867" cy="498504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5A3F258-1F09-31A8-D5A8-C0524FFA0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279" y="4027409"/>
            <a:ext cx="407867" cy="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8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CD76-E91C-D87A-9BD8-545F8F01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Current/Prior SARS-CoV-2 Infection 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54697-1446-AAA4-2B26-E0F0F8E4D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253330"/>
            <a:ext cx="10515600" cy="4486287"/>
          </a:xfrm>
        </p:spPr>
        <p:txBody>
          <a:bodyPr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800" dirty="0"/>
              <a:t>Defer any COVID-19 vaccination at least until recovery from the acute illness and criteria to discontinue isolation have been met.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2800" dirty="0"/>
              <a:t>People who recently had SARS-CoV-2 infection </a:t>
            </a:r>
            <a:r>
              <a:rPr lang="en-US" sz="2800" b="1" u="sng" dirty="0"/>
              <a:t>may</a:t>
            </a:r>
            <a:r>
              <a:rPr lang="en-US" sz="2800" dirty="0"/>
              <a:t> consider delaying COVID-19 vaccination </a:t>
            </a:r>
            <a:r>
              <a:rPr lang="en-US" sz="2800" b="1" dirty="0"/>
              <a:t>by 3 months </a:t>
            </a:r>
            <a:r>
              <a:rPr lang="en-US" sz="2800" dirty="0"/>
              <a:t>from symptom onset (or from positive test if infection was asymptomatic).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2800" b="1" dirty="0"/>
              <a:t>HOWEVER</a:t>
            </a:r>
            <a:r>
              <a:rPr lang="en-US" sz="2800" dirty="0"/>
              <a:t>, individual factors such as risk of COVID-19 severe disease, COVID-19 community level, or characteristics of the predominant SARS-CoV-2 strain </a:t>
            </a:r>
            <a:r>
              <a:rPr lang="en-US" sz="2800" b="1" dirty="0"/>
              <a:t>should be taken into account when determining whether to delay getting a COVID-19 vaccination after infection. 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5AFDA3CD-581C-AE5F-C7FA-A9BBC0A86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386" y="1325563"/>
            <a:ext cx="407867" cy="498504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A7C78823-8C82-0D12-F96D-5BE5BE49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386" y="2533039"/>
            <a:ext cx="407867" cy="498504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90026299-001F-5506-274B-CE53EA01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385" y="3740515"/>
            <a:ext cx="407867" cy="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9444-4AC9-4CA6-ADCB-005830D25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11" y="0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0B31C"/>
                </a:solidFill>
              </a:rPr>
              <a:t>Vaccine Adverse Event Reporting System (VAERS)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B29F5-DED0-4991-BD44-E925DB804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524001"/>
            <a:ext cx="5724068" cy="4312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reporting adverse events or administration errors for vaccines: </a:t>
            </a:r>
            <a:r>
              <a:rPr lang="en-US" b="1" dirty="0"/>
              <a:t>https://</a:t>
            </a:r>
            <a:r>
              <a:rPr lang="en-US" b="1" dirty="0" err="1"/>
              <a:t>vaers.hhs.gov</a:t>
            </a:r>
            <a:endParaRPr lang="en-US" b="1" dirty="0"/>
          </a:p>
          <a:p>
            <a:pPr marL="0" indent="0">
              <a:buNone/>
            </a:pPr>
            <a:r>
              <a:rPr lang="en-US" sz="2600" dirty="0"/>
              <a:t>1. Must report to VAERS if error adverse event occurs, and </a:t>
            </a:r>
          </a:p>
          <a:p>
            <a:pPr marL="0" indent="0">
              <a:buNone/>
            </a:pPr>
            <a:r>
              <a:rPr lang="en-US" sz="2600" dirty="0"/>
              <a:t>2. Contact </a:t>
            </a:r>
            <a:r>
              <a:rPr lang="en-US" sz="2600" b="1" dirty="0"/>
              <a:t>1-800-222-1222</a:t>
            </a:r>
            <a:r>
              <a:rPr lang="en-US" sz="2600" dirty="0"/>
              <a:t>, and further instructions will be provided by Dr. Elizabeth Scharman.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C662A5A2-2421-E791-D1CD-10CC5DCE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894" y="1614312"/>
            <a:ext cx="494617" cy="604532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2865D96-C1A4-A3E3-1631-04151AFEE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77"/>
          <a:stretch/>
        </p:blipFill>
        <p:spPr>
          <a:xfrm>
            <a:off x="7575708" y="1343818"/>
            <a:ext cx="4435616" cy="53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5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1" y="2183953"/>
            <a:ext cx="10992255" cy="22025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More Logistics / </a:t>
            </a:r>
            <a:br>
              <a:rPr lang="en-US" b="1" dirty="0"/>
            </a:br>
            <a:r>
              <a:rPr lang="en-US" sz="4000" b="1" dirty="0"/>
              <a:t>Inventory Adjustments and Local, Time-Limited Transport Vaccine </a:t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035D2-DA4C-10E2-9699-A4A1691A1C0B}"/>
              </a:ext>
            </a:extLst>
          </p:cNvPr>
          <p:cNvSpPr txBox="1"/>
          <p:nvPr/>
        </p:nvSpPr>
        <p:spPr>
          <a:xfrm>
            <a:off x="3047999" y="42018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B31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Jeff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0B31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Neccuzi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37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89778D6-7F9B-4FAB-594C-722522B1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Vaccine Transport Instructions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084A-6AFF-068C-26DB-DBCB20E62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971550"/>
            <a:ext cx="11635408" cy="51943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endParaRPr lang="en-US" sz="2000" b="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These instructions pertain strictly to local or cross-jurisdictional transport of 60 minutes maximum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Use hard-sided or Styrofoam vaccine shipping container for transport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May use original shipping boxes from manufacturers if available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Container should have cold packs on bottom and at top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There should be a layer of packing filler between the ice packs and the vaccine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u="sng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use “packing peanuts” as filler because they may shift and cause the ice to contact the vaccine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1670220"/>
            <a:ext cx="10992255" cy="2387600"/>
          </a:xfrm>
        </p:spPr>
        <p:txBody>
          <a:bodyPr/>
          <a:lstStyle/>
          <a:p>
            <a:r>
              <a:rPr lang="en-US" b="1" dirty="0"/>
              <a:t>Overview  / WV Health Advisory #212 (+ Memo)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035D2-DA4C-10E2-9699-A4A1691A1C0B}"/>
              </a:ext>
            </a:extLst>
          </p:cNvPr>
          <p:cNvSpPr txBox="1"/>
          <p:nvPr/>
        </p:nvSpPr>
        <p:spPr>
          <a:xfrm>
            <a:off x="3047999" y="42018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0B31C"/>
                </a:solidFill>
              </a:rPr>
              <a:t>Bob Wines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85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99878BD-7387-B437-5B1A-3F79D622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Vaccine Transport Instructions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BD403-C9DA-5ACE-40D5-B978EBBF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971550"/>
            <a:ext cx="11264348" cy="51943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endParaRPr lang="en-US" sz="2000" b="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vaccine should be in the middle of the container in between the two layers of filler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Vials must be in their original carton or placed securely in a material that eliminates or minimizes exposure to light 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 matter how short the transport distance is, a digital data logger (DDL) or other thermometer should be placed in the container in case of an unforeseen delay in getting the vaccine immediately back into refrigeration 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Palatino Linotype" panose="02040502050505030304" pitchFamily="18" charset="0"/>
              <a:buChar char="•"/>
              <a:tabLst>
                <a:tab pos="457200" algn="l"/>
              </a:tabLst>
              <a:defRPr/>
            </a:pPr>
            <a:r>
              <a:rPr lang="en-US" sz="2800" b="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 transport estimated to take longer than 1 hour, a DDL must be used</a:t>
            </a:r>
            <a:endParaRPr lang="en-US" sz="28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B06F0DE7-757C-D22F-711A-3E74EB64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Positioning of Package Contents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0179B28-BE12-314F-9659-AA6A4A4A3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963" y="1520825"/>
            <a:ext cx="6076950" cy="4279900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2000" dirty="0">
              <a:solidFill>
                <a:srgbClr val="1BB56F"/>
              </a:solidFill>
            </a:endParaRPr>
          </a:p>
          <a:p>
            <a:r>
              <a:rPr lang="en-US" altLang="en-US" sz="3600" dirty="0"/>
              <a:t>                    Cold Packs</a:t>
            </a:r>
          </a:p>
          <a:p>
            <a:r>
              <a:rPr lang="en-US" altLang="en-US" sz="3600" dirty="0"/>
              <a:t>                    Filler </a:t>
            </a:r>
          </a:p>
          <a:p>
            <a:r>
              <a:rPr lang="en-US" altLang="en-US" sz="3600" dirty="0"/>
              <a:t>                    Vaccine Package</a:t>
            </a:r>
          </a:p>
          <a:p>
            <a:r>
              <a:rPr lang="en-US" altLang="en-US" sz="3600" dirty="0"/>
              <a:t>                    Filler</a:t>
            </a:r>
          </a:p>
          <a:p>
            <a:r>
              <a:rPr lang="en-US" altLang="en-US" sz="3600" dirty="0"/>
              <a:t>                    Cold Packs 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45C75E6-C241-2D54-C4DB-57197AD76F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E6946-CABD-C841-B387-7C255B59771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2BE47-65AA-433A-8492-9F1C002665DF}"/>
              </a:ext>
            </a:extLst>
          </p:cNvPr>
          <p:cNvSpPr txBox="1"/>
          <p:nvPr/>
        </p:nvSpPr>
        <p:spPr>
          <a:xfrm>
            <a:off x="3057525" y="1057276"/>
            <a:ext cx="5964238" cy="53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sng" dirty="0">
                <a:solidFill>
                  <a:srgbClr val="0070C0"/>
                </a:solidFill>
              </a:rPr>
              <a:t>Position of cold packs, filler and vaccine within container</a:t>
            </a:r>
          </a:p>
          <a:p>
            <a:pPr>
              <a:defRPr/>
            </a:pPr>
            <a:endParaRPr lang="en-US" altLang="en-US" sz="1050" b="1" dirty="0">
              <a:solidFill>
                <a:srgbClr val="0000FF"/>
              </a:solidFill>
            </a:endParaRPr>
          </a:p>
        </p:txBody>
      </p:sp>
      <p:sp>
        <p:nvSpPr>
          <p:cNvPr id="19462" name="TextBox 3">
            <a:extLst>
              <a:ext uri="{FF2B5EF4-FFF2-40B4-BE49-F238E27FC236}">
                <a16:creationId xmlns:a16="http://schemas.microsoft.com/office/drawing/2014/main" id="{FCECDC6D-5C92-002D-D9AB-46ED75F2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20447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→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19463" name="TextBox 5">
            <a:extLst>
              <a:ext uri="{FF2B5EF4-FFF2-40B4-BE49-F238E27FC236}">
                <a16:creationId xmlns:a16="http://schemas.microsoft.com/office/drawing/2014/main" id="{EFE7B5D0-9804-D93E-817A-11ECA6FC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275113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→</a:t>
            </a:r>
          </a:p>
        </p:txBody>
      </p:sp>
      <p:sp>
        <p:nvSpPr>
          <p:cNvPr id="19464" name="TextBox 7">
            <a:extLst>
              <a:ext uri="{FF2B5EF4-FFF2-40B4-BE49-F238E27FC236}">
                <a16:creationId xmlns:a16="http://schemas.microsoft.com/office/drawing/2014/main" id="{3BF739CF-795F-AE70-A13A-41B87745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3387725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→</a:t>
            </a:r>
          </a:p>
        </p:txBody>
      </p:sp>
      <p:sp>
        <p:nvSpPr>
          <p:cNvPr id="19465" name="TextBox 13">
            <a:extLst>
              <a:ext uri="{FF2B5EF4-FFF2-40B4-BE49-F238E27FC236}">
                <a16:creationId xmlns:a16="http://schemas.microsoft.com/office/drawing/2014/main" id="{EA391B87-957B-6D13-7A19-D65E391E0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4024313"/>
            <a:ext cx="60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→</a:t>
            </a:r>
          </a:p>
        </p:txBody>
      </p:sp>
      <p:sp>
        <p:nvSpPr>
          <p:cNvPr id="19466" name="TextBox 15">
            <a:extLst>
              <a:ext uri="{FF2B5EF4-FFF2-40B4-BE49-F238E27FC236}">
                <a16:creationId xmlns:a16="http://schemas.microsoft.com/office/drawing/2014/main" id="{C63F5DB8-3091-D81A-2E62-DAE26A51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4725988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→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D262B00-EAD7-1576-B1D9-C3845BCC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VOMS Home</a:t>
            </a:r>
          </a:p>
        </p:txBody>
      </p:sp>
      <p:pic>
        <p:nvPicPr>
          <p:cNvPr id="20483" name="Content Placeholder 5">
            <a:extLst>
              <a:ext uri="{FF2B5EF4-FFF2-40B4-BE49-F238E27FC236}">
                <a16:creationId xmlns:a16="http://schemas.microsoft.com/office/drawing/2014/main" id="{E8271563-4614-3AA2-F295-EDC527AF3B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00" y="971550"/>
            <a:ext cx="8051800" cy="5194300"/>
          </a:xfrm>
        </p:spPr>
      </p:pic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109080F-1921-30FD-087A-23BB5E2C0B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150D277-DB0E-EC46-A0FB-A3616A94B62B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F652181-D2ED-33C9-16C4-4892AE4659A6}"/>
              </a:ext>
            </a:extLst>
          </p:cNvPr>
          <p:cNvSpPr/>
          <p:nvPr/>
        </p:nvSpPr>
        <p:spPr>
          <a:xfrm>
            <a:off x="2767014" y="1806575"/>
            <a:ext cx="979487" cy="484188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DE9975C-6EBB-6321-B295-9674D2A8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Reconciliation</a:t>
            </a:r>
          </a:p>
        </p:txBody>
      </p:sp>
      <p:pic>
        <p:nvPicPr>
          <p:cNvPr id="21507" name="Content Placeholder 5">
            <a:extLst>
              <a:ext uri="{FF2B5EF4-FFF2-40B4-BE49-F238E27FC236}">
                <a16:creationId xmlns:a16="http://schemas.microsoft.com/office/drawing/2014/main" id="{17BD74F7-9A8D-4407-FA55-3CA18E9809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98639"/>
            <a:ext cx="8229600" cy="3540125"/>
          </a:xfrm>
        </p:spPr>
      </p:pic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3A1C039B-427C-1238-3934-FFB51C2853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1E71E96-84F8-024F-8CAC-E716274A1C8F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FB98D2E-CEFE-C590-8C70-B77F97536787}"/>
              </a:ext>
            </a:extLst>
          </p:cNvPr>
          <p:cNvSpPr/>
          <p:nvPr/>
        </p:nvSpPr>
        <p:spPr>
          <a:xfrm>
            <a:off x="2832100" y="2830514"/>
            <a:ext cx="977900" cy="484187"/>
          </a:xfrm>
          <a:prstGeom prst="leftArrow">
            <a:avLst/>
          </a:prstGeom>
          <a:solidFill>
            <a:srgbClr val="1BB5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5776325F-96DE-F23A-A67F-729890B9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Adjust Inventory</a:t>
            </a:r>
          </a:p>
        </p:txBody>
      </p:sp>
      <p:pic>
        <p:nvPicPr>
          <p:cNvPr id="22531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A2DB31-7103-7B59-1417-603075F3A0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459039"/>
            <a:ext cx="8229600" cy="2219325"/>
          </a:xfrm>
        </p:spPr>
      </p:pic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8767F83-BFA6-F190-6585-33C14301FEC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4F19648-B11A-AD43-8678-C448D44515D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8FA1D99-FA72-C515-768E-1B0B4B4B8A9A}"/>
              </a:ext>
            </a:extLst>
          </p:cNvPr>
          <p:cNvSpPr/>
          <p:nvPr/>
        </p:nvSpPr>
        <p:spPr>
          <a:xfrm>
            <a:off x="8486776" y="2590800"/>
            <a:ext cx="485775" cy="977900"/>
          </a:xfrm>
          <a:prstGeom prst="downArrow">
            <a:avLst/>
          </a:prstGeom>
          <a:solidFill>
            <a:srgbClr val="1BB5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D661710-36C7-AE5E-7224-42FA7ED3FEC5}"/>
              </a:ext>
            </a:extLst>
          </p:cNvPr>
          <p:cNvSpPr/>
          <p:nvPr/>
        </p:nvSpPr>
        <p:spPr>
          <a:xfrm>
            <a:off x="9842500" y="3978275"/>
            <a:ext cx="979488" cy="484188"/>
          </a:xfrm>
          <a:prstGeom prst="leftArrow">
            <a:avLst/>
          </a:prstGeom>
          <a:solidFill>
            <a:srgbClr val="1BB5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BBA410F-6520-53A7-A93B-0DBDC6C2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950" y="230189"/>
            <a:ext cx="7594600" cy="460375"/>
          </a:xfrm>
        </p:spPr>
        <p:txBody>
          <a:bodyPr/>
          <a:lstStyle/>
          <a:p>
            <a:r>
              <a:rPr lang="en-US" altLang="en-US"/>
              <a:t>Adjustment Category </a:t>
            </a:r>
          </a:p>
        </p:txBody>
      </p:sp>
      <p:pic>
        <p:nvPicPr>
          <p:cNvPr id="23555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E1634B-45C7-9EC4-CC66-7A399B71BF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59000"/>
            <a:ext cx="8229600" cy="2819400"/>
          </a:xfrm>
        </p:spPr>
      </p:pic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1B323D9-9450-1B4F-50EA-3E3BB88837D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1DAF048-E2EF-A34B-9D7B-8CC60ECF8369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E19DAB4-B318-F7FE-C65C-519C3CCD0B0E}"/>
              </a:ext>
            </a:extLst>
          </p:cNvPr>
          <p:cNvSpPr/>
          <p:nvPr/>
        </p:nvSpPr>
        <p:spPr>
          <a:xfrm>
            <a:off x="5351464" y="2159000"/>
            <a:ext cx="484187" cy="977900"/>
          </a:xfrm>
          <a:prstGeom prst="downArrow">
            <a:avLst/>
          </a:prstGeom>
          <a:solidFill>
            <a:srgbClr val="1BB5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25D55DD-C0F8-7FF3-A177-8275D1DE1F7C}"/>
              </a:ext>
            </a:extLst>
          </p:cNvPr>
          <p:cNvSpPr/>
          <p:nvPr/>
        </p:nvSpPr>
        <p:spPr>
          <a:xfrm>
            <a:off x="8162925" y="3492501"/>
            <a:ext cx="977900" cy="485775"/>
          </a:xfrm>
          <a:prstGeom prst="leftArrow">
            <a:avLst/>
          </a:prstGeom>
          <a:solidFill>
            <a:srgbClr val="1BB5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1" y="1814203"/>
            <a:ext cx="10992255" cy="2387600"/>
          </a:xfrm>
        </p:spPr>
        <p:txBody>
          <a:bodyPr/>
          <a:lstStyle/>
          <a:p>
            <a:r>
              <a:rPr lang="en-US" b="1" dirty="0"/>
              <a:t>Data-driven Communication &amp;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5CE21-A0BD-1D24-BE17-5AE98D2F58A0}"/>
              </a:ext>
            </a:extLst>
          </p:cNvPr>
          <p:cNvSpPr txBox="1"/>
          <p:nvPr/>
        </p:nvSpPr>
        <p:spPr>
          <a:xfrm>
            <a:off x="3047999" y="42018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0B31C"/>
                </a:solidFill>
                <a:latin typeface="Arial" panose="020B0604020202020204"/>
              </a:rPr>
              <a:t>Dr. Julia Fraustino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18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FF26-C18A-43BF-BB07-8DE2D5E5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0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F0B31C"/>
                </a:solidFill>
              </a:rPr>
              <a:t>Boosting Vaccine Confidence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E9141-4009-4808-95A7-FF8EB49D8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35" y="1495015"/>
            <a:ext cx="10841140" cy="452336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most trusted and your recommendation matters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trusted source of COVID-19 health information among West Virginians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top trusted source among your family, friends, and communities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F0B31C"/>
                </a:solidFill>
              </a:rPr>
              <a:t>Terminology note revisited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As you know, word choice matters. For public: </a:t>
            </a:r>
          </a:p>
          <a:p>
            <a:pPr lvl="2"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Bivalent vaccine</a:t>
            </a:r>
            <a:r>
              <a:rPr lang="en-US" sz="2200" dirty="0"/>
              <a:t> = greater barriers, more confusion, more negative attitudes, statistically lower vaccination intentions</a:t>
            </a:r>
          </a:p>
          <a:p>
            <a:pPr lvl="2">
              <a:spcAft>
                <a:spcPts val="600"/>
              </a:spcAft>
            </a:pPr>
            <a:r>
              <a:rPr lang="en-US" sz="2200" b="1" dirty="0">
                <a:solidFill>
                  <a:srgbClr val="00B050"/>
                </a:solidFill>
              </a:rPr>
              <a:t>Updated Omicron shot </a:t>
            </a:r>
            <a:r>
              <a:rPr lang="en-US" sz="2200" dirty="0"/>
              <a:t>= reduced barriers, less confusion, wider array of attitudes (including positive), statistically higher vaccination intentions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AF398-9AA5-4A5D-B402-6B3B5A8D40C4}"/>
              </a:ext>
            </a:extLst>
          </p:cNvPr>
          <p:cNvSpPr txBox="1"/>
          <p:nvPr/>
        </p:nvSpPr>
        <p:spPr>
          <a:xfrm>
            <a:off x="4130565" y="6169573"/>
            <a:ext cx="5091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A39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Based on WV statewide data from WVU PIC Lab – contact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jdfraustino@mail.wvu.edu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1F4662E3-6C73-5C70-E049-7B929841B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169" y="2931083"/>
            <a:ext cx="550066" cy="67230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7F29F93B-791B-19D1-53CB-90B6B4768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169" y="1491970"/>
            <a:ext cx="550066" cy="672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80ED9-1752-6437-BF4D-F4026A07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-1317" r="20520"/>
          <a:stretch/>
        </p:blipFill>
        <p:spPr>
          <a:xfrm>
            <a:off x="8881353" y="460500"/>
            <a:ext cx="2892022" cy="4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2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0C5B58-693B-95C9-8346-D9C385B5CA06}"/>
              </a:ext>
            </a:extLst>
          </p:cNvPr>
          <p:cNvSpPr txBox="1"/>
          <p:nvPr/>
        </p:nvSpPr>
        <p:spPr>
          <a:xfrm>
            <a:off x="1262768" y="151172"/>
            <a:ext cx="10808288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0B31C"/>
                </a:solidFill>
              </a:rPr>
              <a:t>Predicting WV Parent/Guardian Intentions to Get Child/Teen Another COVID-19 Shot (Previously Vaccinated) </a:t>
            </a:r>
            <a:endParaRPr lang="en-US" sz="2800" i="1" dirty="0">
              <a:solidFill>
                <a:srgbClr val="F0B31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1B919-327A-307F-F379-7DDF5D205883}"/>
              </a:ext>
            </a:extLst>
          </p:cNvPr>
          <p:cNvSpPr/>
          <p:nvPr/>
        </p:nvSpPr>
        <p:spPr>
          <a:xfrm>
            <a:off x="378387" y="5252273"/>
            <a:ext cx="113580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 Neue" panose="02000503000000020004" pitchFamily="2" charset="0"/>
              </a:rPr>
              <a:t>*Based on statewide surveys of WV parents/guardians with at least 1 child under age 18y, </a:t>
            </a:r>
            <a:r>
              <a:rPr lang="en-US" sz="1300" i="1" dirty="0">
                <a:latin typeface="Helvetica Neue" panose="02000503000000020004" pitchFamily="2" charset="0"/>
              </a:rPr>
              <a:t>N = </a:t>
            </a:r>
            <a:r>
              <a:rPr lang="en-US" sz="1300" dirty="0">
                <a:latin typeface="Helvetica Neue" panose="02000503000000020004" pitchFamily="2" charset="0"/>
              </a:rPr>
              <a:t>604,  data collected March 2023</a:t>
            </a:r>
            <a:endParaRPr lang="en-US" sz="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60ABA-DC52-9189-BBBD-FB4E6C62F3AB}"/>
              </a:ext>
            </a:extLst>
          </p:cNvPr>
          <p:cNvSpPr/>
          <p:nvPr/>
        </p:nvSpPr>
        <p:spPr>
          <a:xfrm>
            <a:off x="378387" y="5512131"/>
            <a:ext cx="102664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Helvetica Neue" panose="02000503000000020004" pitchFamily="2" charset="0"/>
              </a:rPr>
              <a:t>WVU Public Interest Communication Research Laboratory (PIC Lab) – </a:t>
            </a:r>
            <a:r>
              <a:rPr lang="en-US" sz="1100" i="1" dirty="0">
                <a:solidFill>
                  <a:srgbClr val="FF0000"/>
                </a:solidFill>
                <a:latin typeface="Helvetica Neue" panose="02000503000000020004" pitchFamily="2" charset="0"/>
              </a:rPr>
              <a:t>data under embargo prior to publication, please do not distribute/post/share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EAA59D-D1A0-0BE9-F3F5-9DB6FA5F5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1746"/>
              </p:ext>
            </p:extLst>
          </p:nvPr>
        </p:nvGraphicFramePr>
        <p:xfrm>
          <a:off x="755374" y="1528513"/>
          <a:ext cx="5911538" cy="295671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522797">
                  <a:extLst>
                    <a:ext uri="{9D8B030D-6E8A-4147-A177-3AD203B41FA5}">
                      <a16:colId xmlns:a16="http://schemas.microsoft.com/office/drawing/2014/main" val="2594068991"/>
                    </a:ext>
                  </a:extLst>
                </a:gridCol>
                <a:gridCol w="2388741">
                  <a:extLst>
                    <a:ext uri="{9D8B030D-6E8A-4147-A177-3AD203B41FA5}">
                      <a16:colId xmlns:a16="http://schemas.microsoft.com/office/drawing/2014/main" val="1232787809"/>
                    </a:ext>
                  </a:extLst>
                </a:gridCol>
              </a:tblGrid>
              <a:tr h="65411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P/G Vaccination Intentions for C/T</a:t>
                      </a:r>
                    </a:p>
                  </a:txBody>
                  <a:tcPr marL="9525" marR="9525" marT="9525" marB="0" anchor="ctr">
                    <a:solidFill>
                      <a:srgbClr val="F0B31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154905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 No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91152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Much More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543155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Fence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2722583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3118357"/>
                  </a:ext>
                </a:extLst>
              </a:tr>
              <a:tr h="466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 Yes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3572752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905B22-C78C-45AF-B0DF-55C65DD00367}"/>
              </a:ext>
            </a:extLst>
          </p:cNvPr>
          <p:cNvSpPr txBox="1">
            <a:spLocks/>
          </p:cNvSpPr>
          <p:nvPr/>
        </p:nvSpPr>
        <p:spPr>
          <a:xfrm>
            <a:off x="7057339" y="1671987"/>
            <a:ext cx="4679136" cy="2813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AAA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AAA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AAA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AAA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AAA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b="1" dirty="0">
                <a:solidFill>
                  <a:srgbClr val="F0B31C"/>
                </a:solidFill>
              </a:rPr>
              <a:t>Intention predicted by:</a:t>
            </a:r>
          </a:p>
          <a:p>
            <a:r>
              <a:rPr lang="en-US" sz="2400" dirty="0">
                <a:solidFill>
                  <a:srgbClr val="002060"/>
                </a:solidFill>
              </a:rPr>
              <a:t>Perceived Safety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Perceived Booster Effectiveness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Others vaccinating their children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Perceived ability to get booster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**Provider recommendation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C3B83-8774-46E6-36AE-ABE0AB74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8FA"/>
              </a:clrFrom>
              <a:clrTo>
                <a:srgbClr val="F3F8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543" y="4653852"/>
            <a:ext cx="5283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71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0A66-B159-C94B-98C1-9BDB5162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61" y="446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B31C"/>
                </a:solidFill>
              </a:rPr>
              <a:t>Reminders: When Talking to Any </a:t>
            </a:r>
            <a:br>
              <a:rPr lang="en-US" b="1" dirty="0">
                <a:solidFill>
                  <a:srgbClr val="F0B31C"/>
                </a:solidFill>
              </a:rPr>
            </a:br>
            <a:r>
              <a:rPr lang="en-US" b="1" dirty="0">
                <a:solidFill>
                  <a:srgbClr val="F0B31C"/>
                </a:solidFill>
              </a:rPr>
              <a:t>Patients About COVID-19 Vaccines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AC7557-46D1-3149-BE7B-BB1C370FB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134" y="1619291"/>
            <a:ext cx="10630532" cy="391143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Start from a place of </a:t>
            </a:r>
            <a:r>
              <a:rPr lang="en-US" b="1" u="sng" dirty="0">
                <a:solidFill>
                  <a:srgbClr val="F0B31C"/>
                </a:solidFill>
              </a:rPr>
              <a:t>empathy</a:t>
            </a:r>
            <a:r>
              <a:rPr lang="en-US" dirty="0"/>
              <a:t> and understanding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Listen</a:t>
            </a:r>
            <a:r>
              <a:rPr lang="en-US" dirty="0"/>
              <a:t> first and fully, show what you heard, and ask to provide information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Know that it may take </a:t>
            </a:r>
            <a:r>
              <a:rPr lang="en-US" u="sng" dirty="0"/>
              <a:t>many</a:t>
            </a:r>
            <a:r>
              <a:rPr lang="en-US" dirty="0"/>
              <a:t> conversations</a:t>
            </a:r>
          </a:p>
          <a:p>
            <a:pPr lvl="1">
              <a:spcBef>
                <a:spcPts val="1200"/>
              </a:spcBef>
            </a:pPr>
            <a:r>
              <a:rPr lang="en-US" b="1" dirty="0"/>
              <a:t>No</a:t>
            </a:r>
            <a:r>
              <a:rPr lang="en-US" dirty="0"/>
              <a:t> fear, guilt, shame appeals (no hint of judgment – including nonverbals)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Help them find </a:t>
            </a:r>
            <a:r>
              <a:rPr lang="en-US" u="sng" dirty="0"/>
              <a:t>their</a:t>
            </a:r>
            <a:r>
              <a:rPr lang="en-US" b="1" dirty="0"/>
              <a:t> </a:t>
            </a:r>
            <a:r>
              <a:rPr lang="en-US" dirty="0"/>
              <a:t>reason(s) to get vaccinated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Use evidence-driven facts and personal storytelling</a:t>
            </a:r>
          </a:p>
          <a:p>
            <a:pPr lvl="1">
              <a:spcBef>
                <a:spcPts val="1200"/>
              </a:spcBef>
            </a:pPr>
            <a:r>
              <a:rPr lang="en-US" b="1" dirty="0"/>
              <a:t>No overt persuasion, </a:t>
            </a:r>
            <a:r>
              <a:rPr lang="en-US" dirty="0"/>
              <a:t>or even the perception of it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Offer your clear, kind, personalized recommendation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135729-178C-8344-9016-F2ACAE02DA63}"/>
              </a:ext>
            </a:extLst>
          </p:cNvPr>
          <p:cNvSpPr/>
          <p:nvPr/>
        </p:nvSpPr>
        <p:spPr>
          <a:xfrm>
            <a:off x="4153049" y="59976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758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https://www.cdc.gov/vaccines/covid-19/hcp/engaging-patients.html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758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758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https://www.cdc.gov/coronavirus/2019-ncov/vaccines/talk-about-vaccines.html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758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D686AFBB-8161-3BDE-BD1D-EF8EB8632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47" y="1649755"/>
            <a:ext cx="330384" cy="403803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B75763A-98B8-CB2B-B615-C6771DF0F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47" y="3511947"/>
            <a:ext cx="330384" cy="403803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F3F56D45-FADB-F760-E5D6-7292C1A1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47" y="4013535"/>
            <a:ext cx="330384" cy="40380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D14E6687-B78A-FA88-D1AD-28DAB4CB8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47" y="4962397"/>
            <a:ext cx="330384" cy="4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00B-6B27-D576-75B7-BE4D25FE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529" y="0"/>
            <a:ext cx="11485098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Overview 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1077C-0C64-3A7C-0ABB-6A420DD81B7B}"/>
              </a:ext>
            </a:extLst>
          </p:cNvPr>
          <p:cNvSpPr txBox="1"/>
          <p:nvPr/>
        </p:nvSpPr>
        <p:spPr>
          <a:xfrm>
            <a:off x="524908" y="1712837"/>
            <a:ext cx="5260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https://</a:t>
            </a:r>
            <a:r>
              <a:rPr lang="en-US" sz="3200" b="1" dirty="0" err="1"/>
              <a:t>bit.ly</a:t>
            </a:r>
            <a:r>
              <a:rPr lang="en-US" sz="3200" b="1" dirty="0"/>
              <a:t>/WVHAN212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1EB26-F826-874B-77C4-2FACACC7D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6" r="-14518" b="79577"/>
          <a:stretch/>
        </p:blipFill>
        <p:spPr>
          <a:xfrm>
            <a:off x="0" y="2444780"/>
            <a:ext cx="10784306" cy="2251720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7DB5C05-A3E1-59BD-611C-2E12DB183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61" y="2057507"/>
            <a:ext cx="2946753" cy="29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74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00910096">
            <a:extLst>
              <a:ext uri="{FF2B5EF4-FFF2-40B4-BE49-F238E27FC236}">
                <a16:creationId xmlns:a16="http://schemas.microsoft.com/office/drawing/2014/main" id="{49AE4664-32F5-F633-4608-D19FF304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8" y="1703732"/>
            <a:ext cx="2961032" cy="29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6D75519-C98D-C9B8-BB63-0138A2BC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0123" y="2010293"/>
            <a:ext cx="8135178" cy="457603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98D9AE-71DD-DF59-31BE-3801CE1F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57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B31C"/>
                </a:solidFill>
              </a:rPr>
              <a:t>Vaccination Calculator </a:t>
            </a:r>
          </a:p>
        </p:txBody>
      </p:sp>
    </p:spTree>
    <p:extLst>
      <p:ext uri="{BB962C8B-B14F-4D97-AF65-F5344CB8AC3E}">
        <p14:creationId xmlns:p14="http://schemas.microsoft.com/office/powerpoint/2010/main" val="2859290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1444A8F-124D-5747-840F-BFFAD1C4742D}"/>
              </a:ext>
            </a:extLst>
          </p:cNvPr>
          <p:cNvSpPr txBox="1"/>
          <p:nvPr/>
        </p:nvSpPr>
        <p:spPr>
          <a:xfrm>
            <a:off x="1064969" y="4886118"/>
            <a:ext cx="10680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Out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Become Due for a Shot – and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Type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COVID-19 Vaccine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ABBF9-9957-E148-A01F-1CDAC744915A}"/>
              </a:ext>
            </a:extLst>
          </p:cNvPr>
          <p:cNvSpPr txBox="1"/>
          <p:nvPr/>
        </p:nvSpPr>
        <p:spPr>
          <a:xfrm>
            <a:off x="10416606" y="821467"/>
            <a:ext cx="24042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Calendar Reminder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FCE8D1-2096-4F4E-A8C8-1617709C38C3}"/>
              </a:ext>
            </a:extLst>
          </p:cNvPr>
          <p:cNvSpPr txBox="1"/>
          <p:nvPr/>
        </p:nvSpPr>
        <p:spPr>
          <a:xfrm>
            <a:off x="9985051" y="2192073"/>
            <a:ext cx="24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Schedule Vaccination</a:t>
            </a:r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85CE3C20-3FDF-D748-A180-1AEB9354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782442"/>
            <a:ext cx="1064967" cy="1064967"/>
          </a:xfrm>
          <a:prstGeom prst="rect">
            <a:avLst/>
          </a:prstGeom>
        </p:spPr>
      </p:pic>
      <p:pic>
        <p:nvPicPr>
          <p:cNvPr id="5" name="Content Placeholder 4" descr="A screenshot of a calendar&#10;&#10;Description automatically generated with low confidence">
            <a:extLst>
              <a:ext uri="{FF2B5EF4-FFF2-40B4-BE49-F238E27FC236}">
                <a16:creationId xmlns:a16="http://schemas.microsoft.com/office/drawing/2014/main" id="{9537CE71-BCBF-0A95-63CF-07B9A22CC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0" y="1181973"/>
            <a:ext cx="9675461" cy="285994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569EFA-8ACB-C5C0-16FD-5166A5AFE2A3}"/>
              </a:ext>
            </a:extLst>
          </p:cNvPr>
          <p:cNvCxnSpPr>
            <a:cxnSpLocks/>
          </p:cNvCxnSpPr>
          <p:nvPr/>
        </p:nvCxnSpPr>
        <p:spPr>
          <a:xfrm flipH="1">
            <a:off x="7023664" y="2325436"/>
            <a:ext cx="3438294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1F8E38-C6D3-D01E-84A7-F175D2829957}"/>
              </a:ext>
            </a:extLst>
          </p:cNvPr>
          <p:cNvCxnSpPr>
            <a:cxnSpLocks/>
          </p:cNvCxnSpPr>
          <p:nvPr/>
        </p:nvCxnSpPr>
        <p:spPr>
          <a:xfrm flipH="1">
            <a:off x="5940770" y="2830491"/>
            <a:ext cx="4044281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5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ADA896-91E0-6D45-ACCF-1CFA5457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71344"/>
            <a:ext cx="10512693" cy="20211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276133-5472-9E4C-9223-B14BCD6ADABA}"/>
              </a:ext>
            </a:extLst>
          </p:cNvPr>
          <p:cNvCxnSpPr>
            <a:cxnSpLocks/>
          </p:cNvCxnSpPr>
          <p:nvPr/>
        </p:nvCxnSpPr>
        <p:spPr>
          <a:xfrm flipV="1">
            <a:off x="7733490" y="3760310"/>
            <a:ext cx="1376765" cy="12299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694DEB5-C5AD-B04B-9A4C-A0A3A4BFD278}"/>
              </a:ext>
            </a:extLst>
          </p:cNvPr>
          <p:cNvSpPr txBox="1"/>
          <p:nvPr/>
        </p:nvSpPr>
        <p:spPr>
          <a:xfrm>
            <a:off x="3989364" y="4475937"/>
            <a:ext cx="68567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this button for a page that provides a summary of entries, clinical considerations &amp; info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EFB2B-4E9B-6C42-B98C-3C21F6C11380}"/>
              </a:ext>
            </a:extLst>
          </p:cNvPr>
          <p:cNvSpPr txBox="1"/>
          <p:nvPr/>
        </p:nvSpPr>
        <p:spPr>
          <a:xfrm>
            <a:off x="116733" y="412297"/>
            <a:ext cx="1195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Reminder: “Medical Info” Page for Health Providers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(or anybody who wants more in-depth info)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80E0DF0C-25CF-FC4A-859C-B14725D6F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782442"/>
            <a:ext cx="1064967" cy="10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B1D5-C68E-D164-AE85-70833960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0B31C"/>
                </a:solidFill>
              </a:rPr>
              <a:t>COVID-19 Vaccine Messaging Kit</a:t>
            </a:r>
            <a:br>
              <a:rPr lang="en-US" b="1" dirty="0">
                <a:solidFill>
                  <a:srgbClr val="F0B31C"/>
                </a:solidFill>
              </a:rPr>
            </a:br>
            <a:r>
              <a:rPr lang="en-US" sz="3200" b="1" dirty="0"/>
              <a:t>social media graphics, captions, printable posters, more! </a:t>
            </a:r>
            <a:endParaRPr lang="en-US" b="1" dirty="0"/>
          </a:p>
        </p:txBody>
      </p:sp>
      <p:pic>
        <p:nvPicPr>
          <p:cNvPr id="2088" name="Picture 40" descr="page1image100914048">
            <a:extLst>
              <a:ext uri="{FF2B5EF4-FFF2-40B4-BE49-F238E27FC236}">
                <a16:creationId xmlns:a16="http://schemas.microsoft.com/office/drawing/2014/main" id="{3F5713E9-C380-A41A-41FE-430B0094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743" y="2097328"/>
            <a:ext cx="2663344" cy="266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person, website, screenshot&#10;&#10;Description automatically generated">
            <a:extLst>
              <a:ext uri="{FF2B5EF4-FFF2-40B4-BE49-F238E27FC236}">
                <a16:creationId xmlns:a16="http://schemas.microsoft.com/office/drawing/2014/main" id="{98640320-B66C-5E48-D954-4D2AC9CE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1457944"/>
            <a:ext cx="7772400" cy="41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23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0BFA46A-E870-C184-06CF-22C2BDEE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6" y="133717"/>
            <a:ext cx="12192000" cy="1022677"/>
          </a:xfrm>
        </p:spPr>
        <p:txBody>
          <a:bodyPr>
            <a:normAutofit fontScale="92500" lnSpcReduction="20000"/>
          </a:bodyPr>
          <a:lstStyle/>
          <a:p>
            <a:pPr marL="91446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F0B31C"/>
                </a:solidFill>
              </a:rPr>
              <a:t>Order </a:t>
            </a:r>
            <a:r>
              <a:rPr lang="en-US" sz="3200" dirty="0">
                <a:solidFill>
                  <a:srgbClr val="002060"/>
                </a:solidFill>
              </a:rPr>
              <a:t>posters, FAQs, lanyards/holders/buttons: </a:t>
            </a:r>
            <a:r>
              <a:rPr lang="en-US" sz="4100" b="1" dirty="0" err="1">
                <a:solidFill>
                  <a:srgbClr val="F0B31C"/>
                </a:solidFill>
              </a:rPr>
              <a:t>covidvaxwv.org</a:t>
            </a:r>
            <a:r>
              <a:rPr lang="en-US" sz="4100" b="1" dirty="0">
                <a:solidFill>
                  <a:srgbClr val="F0B31C"/>
                </a:solidFill>
              </a:rPr>
              <a:t>/order</a:t>
            </a:r>
          </a:p>
          <a:p>
            <a:pPr marL="91440" indent="0">
              <a:spcAft>
                <a:spcPts val="1200"/>
              </a:spcAft>
              <a:buNone/>
            </a:pPr>
            <a:endParaRPr lang="en-US" b="1" dirty="0"/>
          </a:p>
          <a:p>
            <a:pPr marL="91440" indent="0"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63FE0-6122-AE99-518E-1EE0EB9E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6" y="968666"/>
            <a:ext cx="2106909" cy="326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F4E0F-FCAF-054A-78FF-859C5086D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90" y="955414"/>
            <a:ext cx="2124638" cy="3283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330FE2-7FA7-1E81-5813-5C05C24D8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73" y="955414"/>
            <a:ext cx="2124639" cy="328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8A163-1836-8E8B-3741-383AA44B1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266" y="955414"/>
            <a:ext cx="2537275" cy="328353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1EFE712E-FC3A-4612-457C-477FE4A7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06" y="4111709"/>
            <a:ext cx="2585397" cy="2820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E5A1A-691D-4237-7F74-256FC132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677" y="955414"/>
            <a:ext cx="2537274" cy="3283531"/>
          </a:xfrm>
          <a:prstGeom prst="rect">
            <a:avLst/>
          </a:prstGeom>
        </p:spPr>
      </p:pic>
      <p:pic>
        <p:nvPicPr>
          <p:cNvPr id="18" name="Picture 17" descr="A picture containing text, table, indoor, desk&#10;&#10;Description automatically generated">
            <a:extLst>
              <a:ext uri="{FF2B5EF4-FFF2-40B4-BE49-F238E27FC236}">
                <a16:creationId xmlns:a16="http://schemas.microsoft.com/office/drawing/2014/main" id="{75F3E511-E8FC-0724-E8DD-021F1F15A5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540" b="4355"/>
          <a:stretch/>
        </p:blipFill>
        <p:spPr>
          <a:xfrm>
            <a:off x="292036" y="4880398"/>
            <a:ext cx="9048340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3691-0C7F-7DD5-284B-8CB5C2ED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86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C6320-BA80-EA1F-6BB2-7441D608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8" y="18255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406BC-CADA-7B3B-8199-40989728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13" y="23949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91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572AE7-FBB5-C488-C123-181B7A52E37E}"/>
              </a:ext>
            </a:extLst>
          </p:cNvPr>
          <p:cNvSpPr txBox="1">
            <a:spLocks/>
          </p:cNvSpPr>
          <p:nvPr/>
        </p:nvSpPr>
        <p:spPr>
          <a:xfrm>
            <a:off x="4172472" y="1309737"/>
            <a:ext cx="8536364" cy="5395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Bob Wines, CHP, CPM </a:t>
            </a:r>
          </a:p>
          <a:p>
            <a:pPr algn="l"/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robert.l.wines@wv.gov</a:t>
            </a:r>
            <a:endParaRPr lang="en-US" sz="2200" b="1" dirty="0">
              <a:solidFill>
                <a:srgbClr val="F0B3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Krista Capehart, PharmD, MS, BCACP,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FAPhA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Krista.d.Capehart@wv.gov</a:t>
            </a:r>
            <a:endParaRPr lang="en-US" sz="2200" b="1" dirty="0">
              <a:solidFill>
                <a:srgbClr val="F0B3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Lisa M. Costello, MD, MPH, FAAP</a:t>
            </a:r>
          </a:p>
          <a:p>
            <a:pPr algn="l"/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lmcostello@hsc.wvu.edu</a:t>
            </a:r>
            <a:endParaRPr lang="en-US" sz="2200" b="1" dirty="0">
              <a:solidFill>
                <a:srgbClr val="F0B3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500" dirty="0">
              <a:solidFill>
                <a:srgbClr val="F0B3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Neccuzi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BS </a:t>
            </a:r>
          </a:p>
          <a:p>
            <a:pPr algn="l"/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jeffrey.j.neccuzi@wv.gov</a:t>
            </a:r>
            <a:endParaRPr lang="en-US" sz="2200" b="1" dirty="0">
              <a:solidFill>
                <a:srgbClr val="F0B3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Julia Daisy Fraustino, Ph.D.</a:t>
            </a:r>
          </a:p>
          <a:p>
            <a:pPr algn="l"/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jdfraustino@mail.wvu.edu</a:t>
            </a:r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200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jic@wv.gov</a:t>
            </a:r>
            <a:r>
              <a:rPr lang="en-US" sz="2200" b="1" dirty="0">
                <a:solidFill>
                  <a:srgbClr val="F0B3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B27799-EE1F-23E8-AA30-F482B51872CA}"/>
              </a:ext>
            </a:extLst>
          </p:cNvPr>
          <p:cNvSpPr txBox="1">
            <a:spLocks/>
          </p:cNvSpPr>
          <p:nvPr/>
        </p:nvSpPr>
        <p:spPr>
          <a:xfrm>
            <a:off x="1427307" y="-1444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F0B31C"/>
                </a:solidFill>
              </a:rPr>
              <a:t>Questions?</a:t>
            </a: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1456B364-D0FD-12C1-1B37-C0348FCA1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62655" y="1309737"/>
            <a:ext cx="493727" cy="603444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FC2C8452-A880-FF8E-BC7C-6E8DA21D5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62655" y="2350033"/>
            <a:ext cx="493727" cy="603444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868D0D5F-E0CE-3C40-11BC-BF1EFA232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62654" y="3429000"/>
            <a:ext cx="493727" cy="603444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D6C6DC0F-1A9E-5DD3-8570-F6F4562CC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62653" y="4469296"/>
            <a:ext cx="493727" cy="603444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C30413B-938A-830A-AD09-3AF4A094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62653" y="5509592"/>
            <a:ext cx="493727" cy="6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5B47-A2D1-B40A-D6FD-BA38E27E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72" y="1670220"/>
            <a:ext cx="10992255" cy="2387600"/>
          </a:xfrm>
        </p:spPr>
        <p:txBody>
          <a:bodyPr/>
          <a:lstStyle/>
          <a:p>
            <a:r>
              <a:rPr lang="en-US" b="1" dirty="0"/>
              <a:t>Updates &amp; Clinical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22341-31ED-F02A-4F02-6FB25C88EF72}"/>
              </a:ext>
            </a:extLst>
          </p:cNvPr>
          <p:cNvSpPr txBox="1"/>
          <p:nvPr/>
        </p:nvSpPr>
        <p:spPr>
          <a:xfrm>
            <a:off x="3047999" y="42018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0B31C"/>
                </a:solidFill>
              </a:rPr>
              <a:t>Dr. Krista Capehart &amp; Dr. Lisa Costello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6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00B-6B27-D576-75B7-BE4D25FE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07" y="0"/>
            <a:ext cx="1148509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0B31C"/>
                </a:solidFill>
              </a:rPr>
              <a:t>Overview of New COVID-19 Vaccine Schedule</a:t>
            </a:r>
            <a:endParaRPr lang="en-US" sz="4000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3F38F-E1D6-1243-6149-2FC81C28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293" y="1523504"/>
            <a:ext cx="10340926" cy="3906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Original (monovalent) </a:t>
            </a:r>
            <a:r>
              <a:rPr lang="en-US" sz="2800" dirty="0"/>
              <a:t>mRNA COVID-19 vaccines are </a:t>
            </a:r>
            <a:r>
              <a:rPr lang="en-US" sz="2800" b="1" u="sng" dirty="0"/>
              <a:t>no longer authorized as boosters or primary series</a:t>
            </a:r>
            <a:r>
              <a:rPr lang="en-US" sz="2800" dirty="0"/>
              <a:t> (document existing supply of monovalent COVID-19 vaccines as waste)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800" b="1" dirty="0"/>
              <a:t>Omicron (bivalent)</a:t>
            </a:r>
            <a:r>
              <a:rPr lang="en-US" sz="2800" dirty="0"/>
              <a:t> vaccines are now </a:t>
            </a:r>
            <a:r>
              <a:rPr lang="en-US" sz="2800" b="1" dirty="0"/>
              <a:t>used for ALL</a:t>
            </a:r>
            <a:r>
              <a:rPr lang="en-US" sz="2800" dirty="0"/>
              <a:t> COVID-19 mRNA doses administered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800" dirty="0"/>
              <a:t>The individual’s age, vaccination history, and immunocompromise status determine what vaccine and how many doses an individual is due for to be considered up-to-date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37B1D-309B-1048-5093-7B551320057B}"/>
              </a:ext>
            </a:extLst>
          </p:cNvPr>
          <p:cNvSpPr txBox="1"/>
          <p:nvPr/>
        </p:nvSpPr>
        <p:spPr>
          <a:xfrm>
            <a:off x="4805289" y="58748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800" dirty="0"/>
              <a:t>Pfizer EUA Fact Sheet </a:t>
            </a:r>
            <a:r>
              <a:rPr lang="en-US" sz="800" dirty="0">
                <a:hlinkClick r:id="rId2"/>
              </a:rPr>
              <a:t>https://www.fda.gov/media/167211/download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Moderna EUA Fact Sheet </a:t>
            </a:r>
            <a:r>
              <a:rPr lang="en-US" sz="800" dirty="0">
                <a:hlinkClick r:id="rId3"/>
              </a:rPr>
              <a:t>https://www.fda.gov/media/167208/download</a:t>
            </a:r>
            <a:endParaRPr lang="en-US" sz="800" dirty="0"/>
          </a:p>
          <a:p>
            <a:pPr marL="0" indent="0">
              <a:buNone/>
            </a:pPr>
            <a:r>
              <a:rPr lang="en-US" sz="800" u="sng" dirty="0">
                <a:latin typeface="Arial" panose="020B0604020202020204" pitchFamily="34" charset="0"/>
                <a:hlinkClick r:id="rId4"/>
              </a:rPr>
              <a:t>https://www.cdc.gov/vaccines/covid-19/clinical-considerations/covid-19-vaccines-us.html</a:t>
            </a:r>
            <a:r>
              <a:rPr lang="en-US" sz="800" u="sng" dirty="0">
                <a:latin typeface="Arial" panose="020B0604020202020204" pitchFamily="34" charset="0"/>
              </a:rPr>
              <a:t> </a:t>
            </a:r>
            <a:endParaRPr lang="en-US" sz="800" dirty="0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6861DC72-8964-F673-FAF6-060F4BF7B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7287" y="1628572"/>
            <a:ext cx="494617" cy="60453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861964D7-CF8A-172E-D919-33EDC3A2A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7285" y="2885717"/>
            <a:ext cx="494617" cy="60453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958E1E70-B192-6E8E-5254-8F800B4A5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7285" y="4010340"/>
            <a:ext cx="494617" cy="6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2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2AFA-E805-5D76-E787-A0C01528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507" y="-87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Updated Omicron COVID-19 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6FE4-0F87-D5F9-5424-23E537CB1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44" y="2133525"/>
            <a:ext cx="9560669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Updated COVID-19 vaccines are </a:t>
            </a:r>
            <a:r>
              <a:rPr lang="en-US" b="1" dirty="0"/>
              <a:t>bivalent</a:t>
            </a:r>
            <a:r>
              <a:rPr lang="en-US" dirty="0"/>
              <a:t>: they are based on the original strain of SARS-CoV-2 </a:t>
            </a:r>
            <a:r>
              <a:rPr lang="en-US" i="1" dirty="0"/>
              <a:t>and </a:t>
            </a:r>
            <a:r>
              <a:rPr lang="en-US" dirty="0"/>
              <a:t>the Omicron BA.4 and BA.5 variants.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This vaccine helps the immune system restore protection that may have waned since previous vaccination by </a:t>
            </a:r>
            <a:r>
              <a:rPr lang="en-US" b="1" dirty="0"/>
              <a:t>targeting more recent Omicron variants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6B5FC0B5-038C-4F91-607F-53EC8AD9A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891" y="2133525"/>
            <a:ext cx="494617" cy="604532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F1FAC7FF-5B6F-78A0-7D49-947B1588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890" y="3698410"/>
            <a:ext cx="494617" cy="604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DA11F-141B-8684-0874-225826F56973}"/>
              </a:ext>
            </a:extLst>
          </p:cNvPr>
          <p:cNvSpPr txBox="1"/>
          <p:nvPr/>
        </p:nvSpPr>
        <p:spPr>
          <a:xfrm>
            <a:off x="1100001" y="940315"/>
            <a:ext cx="9736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(authorized 8/2022 with guidelines changed 4-18-23 &amp; 5-1-23)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E2B0C-FF9E-05AB-F3EE-AA3DEF7CD4B9}"/>
              </a:ext>
            </a:extLst>
          </p:cNvPr>
          <p:cNvSpPr txBox="1"/>
          <p:nvPr/>
        </p:nvSpPr>
        <p:spPr>
          <a:xfrm>
            <a:off x="4740613" y="59176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Pfizer EUA Fact Sheet </a:t>
            </a:r>
            <a:r>
              <a:rPr lang="en-US" sz="900" dirty="0">
                <a:hlinkClick r:id="rId4"/>
              </a:rPr>
              <a:t>https://www.fda.gov/media/167211/download</a:t>
            </a:r>
            <a:endParaRPr lang="en-US" sz="900" dirty="0"/>
          </a:p>
          <a:p>
            <a:r>
              <a:rPr lang="en-US" sz="900" dirty="0"/>
              <a:t>Moderna EUA Fact Sheet </a:t>
            </a:r>
            <a:r>
              <a:rPr lang="en-US" sz="900" dirty="0">
                <a:hlinkClick r:id="rId5"/>
              </a:rPr>
              <a:t>https://www.fda.gov/media/167208/download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1410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EEB6-3F27-06C9-D2D4-6758A557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How did we get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3A8C-F9F0-F7D3-263E-60E6CC862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366" y="1406452"/>
            <a:ext cx="10373164" cy="4045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Vaccines and Related Biological Products Advisory Committee (VRBPAC) and the CDC’s Advisory Committee on Immunization Practices (ACIP) discussed use of the Omicron (bivalent) vaccine earlier this year.</a:t>
            </a:r>
          </a:p>
          <a:p>
            <a:pPr marL="0" indent="0">
              <a:buNone/>
            </a:pPr>
            <a:r>
              <a:rPr lang="en-US" dirty="0"/>
              <a:t>In April 2023, discerned that bivalent COVID-19 vaccines are able to induce an immune response when given as either a primary series or booster dose. 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Immunogenicity data showed that a BA.1 bivalent vaccine given as a primary series induced antibody titers to BA.1 that were 25 times higher than the original monovalent vaccine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In May 2023, added guidance for 6+ months immunocompromised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F1F752-7275-52E1-C96C-57B68350CA83}"/>
              </a:ext>
            </a:extLst>
          </p:cNvPr>
          <p:cNvSpPr txBox="1"/>
          <p:nvPr/>
        </p:nvSpPr>
        <p:spPr>
          <a:xfrm>
            <a:off x="4752536" y="5951415"/>
            <a:ext cx="533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ACIP Meeting April 19, 2023 Oliver available at </a:t>
            </a:r>
            <a:r>
              <a:rPr lang="en-US" sz="800" dirty="0">
                <a:hlinkClick r:id="rId2"/>
              </a:rPr>
              <a:t>https://www.cdc.gov/vaccines/acip/meetings/downloads/slides-2023-04-19/06-COVID-Oliver-508.pdf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65DC286D-D5C4-916B-2EAD-37D09BA12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5161" y="1406452"/>
            <a:ext cx="494617" cy="60453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C39D3506-D84D-1C2C-1B36-515B97F0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5160" y="3126733"/>
            <a:ext cx="493776" cy="603504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D745F4D0-04AB-71E0-DA85-5EF883970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5160" y="4683864"/>
            <a:ext cx="493776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0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5394-0B72-98D1-BD63-5630B91E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76047"/>
            <a:ext cx="10515600" cy="1009980"/>
          </a:xfrm>
        </p:spPr>
        <p:txBody>
          <a:bodyPr/>
          <a:lstStyle/>
          <a:p>
            <a:r>
              <a:rPr lang="en-US" b="1" dirty="0">
                <a:solidFill>
                  <a:srgbClr val="F0B31C"/>
                </a:solidFill>
              </a:rPr>
              <a:t>Overview of New Recommendations</a:t>
            </a:r>
            <a:endParaRPr lang="en-US" dirty="0">
              <a:solidFill>
                <a:srgbClr val="F0B31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E758-09C7-B00D-9F50-36A45A431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074" y="125636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/>
              <a:t>For people </a:t>
            </a:r>
            <a:r>
              <a:rPr lang="en-US" b="1" dirty="0"/>
              <a:t>NOT</a:t>
            </a:r>
            <a:r>
              <a:rPr lang="en-US" dirty="0"/>
              <a:t> moderately or severely immunocompromised: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At initial vaccination, depending on the vaccine product, children ages 6 months-4 years are recommended to receive 2 or 3 bivalent mRNA vaccine doses; children age 5 years are recommended to receive 1 or 2 bivalent mRNA doses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Individuals ages 6 years and older who are unvaccinated or only received 1 monovalent dose are recommended to receive 1 bivalent mRNA dose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People age 65 years and older may receive 1 additional bivalent dose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Novavax: 12 years and older who previously received 1 or 2 monovalent Novavax COVID-19 primary series are recommended to get 1 bivalent mRNA dose; in very limited circumstance could use monovalent Novavax as a 2 dose-primary series and as a booster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14451-A4E1-DE04-3DAF-545A4CC9CAAE}"/>
              </a:ext>
            </a:extLst>
          </p:cNvPr>
          <p:cNvSpPr txBox="1"/>
          <p:nvPr/>
        </p:nvSpPr>
        <p:spPr>
          <a:xfrm>
            <a:off x="4719710" y="617696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sng" dirty="0">
                <a:effectLst/>
                <a:latin typeface="Arial" panose="020B0604020202020204" pitchFamily="34" charset="0"/>
                <a:hlinkClick r:id="rId2"/>
              </a:rPr>
              <a:t>https://www.cdc.gov/vaccines/covid-19/clinical-considerations/covid-19-vaccines-us.html</a:t>
            </a:r>
            <a:endParaRPr lang="en-US" sz="800" b="0" i="0" u="sng" dirty="0">
              <a:effectLst/>
              <a:latin typeface="Arial" panose="020B0604020202020204" pitchFamily="34" charset="0"/>
            </a:endParaRPr>
          </a:p>
          <a:p>
            <a:endParaRPr lang="en-US" sz="800" dirty="0"/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D9E84072-FA72-B382-ABB4-ACECA332A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1436" y="1112806"/>
            <a:ext cx="494617" cy="6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30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avy Color Scheme">
      <a:dk1>
        <a:srgbClr val="2A3946"/>
      </a:dk1>
      <a:lt1>
        <a:srgbClr val="FFFFFF"/>
      </a:lt1>
      <a:dk2>
        <a:srgbClr val="B0DEDC"/>
      </a:dk2>
      <a:lt2>
        <a:srgbClr val="EEECE1"/>
      </a:lt2>
      <a:accent1>
        <a:srgbClr val="B0DEDC"/>
      </a:accent1>
      <a:accent2>
        <a:srgbClr val="2A39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avy Color scheme">
      <a:dk1>
        <a:srgbClr val="FEFFFE"/>
      </a:dk1>
      <a:lt1>
        <a:srgbClr val="2A3946"/>
      </a:lt1>
      <a:dk2>
        <a:srgbClr val="B0DEDC"/>
      </a:dk2>
      <a:lt2>
        <a:srgbClr val="2A3946"/>
      </a:lt2>
      <a:accent1>
        <a:srgbClr val="B0DEDC"/>
      </a:accent1>
      <a:accent2>
        <a:srgbClr val="2A39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HHR_PPT_Template_011414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6696</TotalTime>
  <Words>2635</Words>
  <Application>Microsoft Macintosh PowerPoint</Application>
  <PresentationFormat>Widescreen</PresentationFormat>
  <Paragraphs>252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MS PGothic</vt:lpstr>
      <vt:lpstr>Arial</vt:lpstr>
      <vt:lpstr>Calibri</vt:lpstr>
      <vt:lpstr>Calibri Light</vt:lpstr>
      <vt:lpstr>Helvetica Neue</vt:lpstr>
      <vt:lpstr>Open Sans</vt:lpstr>
      <vt:lpstr>Palatino Linotype</vt:lpstr>
      <vt:lpstr>Wingdings</vt:lpstr>
      <vt:lpstr>1_Office Theme</vt:lpstr>
      <vt:lpstr>2_Office Theme</vt:lpstr>
      <vt:lpstr>DHHR_PPT_Template_011414</vt:lpstr>
      <vt:lpstr>3_Office Theme</vt:lpstr>
      <vt:lpstr>PowerPoint Presentation</vt:lpstr>
      <vt:lpstr>Roadmap</vt:lpstr>
      <vt:lpstr>Overview  / WV Health Advisory #212 (+ Memo)</vt:lpstr>
      <vt:lpstr>Overview </vt:lpstr>
      <vt:lpstr>Updates &amp; Clinical Considerations</vt:lpstr>
      <vt:lpstr>Overview of New COVID-19 Vaccine Schedule</vt:lpstr>
      <vt:lpstr>Updated Omicron COVID-19 Shots</vt:lpstr>
      <vt:lpstr>How did we get here?</vt:lpstr>
      <vt:lpstr>Overview of New Recommendations</vt:lpstr>
      <vt:lpstr>Essential summary</vt:lpstr>
      <vt:lpstr>mRNA COVID-19 Vaccines</vt:lpstr>
      <vt:lpstr>mRNA COVID-19 vaccines, bivalent</vt:lpstr>
      <vt:lpstr>Ages 6 months to 4 years</vt:lpstr>
      <vt:lpstr>Age 5 years</vt:lpstr>
      <vt:lpstr>Ages 6-11 years</vt:lpstr>
      <vt:lpstr>Ages 12 years and older</vt:lpstr>
      <vt:lpstr>Novavax</vt:lpstr>
      <vt:lpstr>Ages 12 years and older</vt:lpstr>
      <vt:lpstr>Additional Dose(s)</vt:lpstr>
      <vt:lpstr>Ages 65 years and older</vt:lpstr>
      <vt:lpstr>Immunocompromised</vt:lpstr>
      <vt:lpstr>Additional Clinical Considerations</vt:lpstr>
      <vt:lpstr>Staying Up-to-Date </vt:lpstr>
      <vt:lpstr>Anticipated side effects</vt:lpstr>
      <vt:lpstr>Coadministration (Multiple Vaccine Administration Simultaneously)</vt:lpstr>
      <vt:lpstr>Current/Prior SARS-CoV-2 Infection </vt:lpstr>
      <vt:lpstr>Vaccine Adverse Event Reporting System (VAERS)</vt:lpstr>
      <vt:lpstr>More Logistics /  Inventory Adjustments and Local, Time-Limited Transport Vaccine  </vt:lpstr>
      <vt:lpstr>Vaccine Transport Instructions (1)</vt:lpstr>
      <vt:lpstr>Vaccine Transport Instructions (2)</vt:lpstr>
      <vt:lpstr>Positioning of Package Contents</vt:lpstr>
      <vt:lpstr>VOMS Home</vt:lpstr>
      <vt:lpstr>Reconciliation</vt:lpstr>
      <vt:lpstr>Adjust Inventory</vt:lpstr>
      <vt:lpstr>Adjustment Category </vt:lpstr>
      <vt:lpstr>Data-driven Communication &amp; Resources</vt:lpstr>
      <vt:lpstr>Boosting Vaccine Confidence</vt:lpstr>
      <vt:lpstr>PowerPoint Presentation</vt:lpstr>
      <vt:lpstr>Reminders: When Talking to Any  Patients About COVID-19 Vaccines</vt:lpstr>
      <vt:lpstr>Vaccination Calculator </vt:lpstr>
      <vt:lpstr>PowerPoint Presentation</vt:lpstr>
      <vt:lpstr>PowerPoint Presentation</vt:lpstr>
      <vt:lpstr>COVID-19 Vaccine Messaging Kit social media graphics, captions, printable posters, more! 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Capehart, Krista</dc:creator>
  <cp:lastModifiedBy>Julia Fraustino</cp:lastModifiedBy>
  <cp:revision>120</cp:revision>
  <dcterms:created xsi:type="dcterms:W3CDTF">2023-04-27T17:40:16Z</dcterms:created>
  <dcterms:modified xsi:type="dcterms:W3CDTF">2023-05-09T15:29:28Z</dcterms:modified>
</cp:coreProperties>
</file>